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8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0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7.xml" ContentType="application/vnd.openxmlformats-officedocument.presentationml.notesSlide+xml"/>
  <Override PartName="/ppt/charts/chart18.xml" ContentType="application/vnd.openxmlformats-officedocument.drawingml.chart+xml"/>
  <Override PartName="/ppt/notesSlides/notesSlide8.xml" ContentType="application/vnd.openxmlformats-officedocument.presentationml.notesSlide+xml"/>
  <Override PartName="/ppt/charts/chart19.xml" ContentType="application/vnd.openxmlformats-officedocument.drawingml.chart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91" r:id="rId3"/>
    <p:sldMasterId id="2147483744" r:id="rId4"/>
    <p:sldMasterId id="2147483827" r:id="rId5"/>
    <p:sldMasterId id="2147483957" r:id="rId6"/>
    <p:sldMasterId id="2147483966" r:id="rId7"/>
    <p:sldMasterId id="2147483977" r:id="rId8"/>
    <p:sldMasterId id="2147484001" r:id="rId9"/>
    <p:sldMasterId id="2147484011" r:id="rId10"/>
    <p:sldMasterId id="2147484018" r:id="rId11"/>
  </p:sldMasterIdLst>
  <p:notesMasterIdLst>
    <p:notesMasterId r:id="rId59"/>
  </p:notesMasterIdLst>
  <p:sldIdLst>
    <p:sldId id="765" r:id="rId12"/>
    <p:sldId id="1734" r:id="rId13"/>
    <p:sldId id="1735" r:id="rId14"/>
    <p:sldId id="1825" r:id="rId15"/>
    <p:sldId id="1812" r:id="rId16"/>
    <p:sldId id="1824" r:id="rId17"/>
    <p:sldId id="1349" r:id="rId18"/>
    <p:sldId id="1813" r:id="rId19"/>
    <p:sldId id="1828" r:id="rId20"/>
    <p:sldId id="1569" r:id="rId21"/>
    <p:sldId id="1773" r:id="rId22"/>
    <p:sldId id="1774" r:id="rId23"/>
    <p:sldId id="1786" r:id="rId24"/>
    <p:sldId id="1787" r:id="rId25"/>
    <p:sldId id="1777" r:id="rId26"/>
    <p:sldId id="1778" r:id="rId27"/>
    <p:sldId id="1769" r:id="rId28"/>
    <p:sldId id="1770" r:id="rId29"/>
    <p:sldId id="1616" r:id="rId30"/>
    <p:sldId id="1590" r:id="rId31"/>
    <p:sldId id="1637" r:id="rId32"/>
    <p:sldId id="1826" r:id="rId33"/>
    <p:sldId id="1827" r:id="rId34"/>
    <p:sldId id="1794" r:id="rId35"/>
    <p:sldId id="1795" r:id="rId36"/>
    <p:sldId id="1796" r:id="rId37"/>
    <p:sldId id="1797" r:id="rId38"/>
    <p:sldId id="1799" r:id="rId39"/>
    <p:sldId id="1814" r:id="rId40"/>
    <p:sldId id="1800" r:id="rId41"/>
    <p:sldId id="1815" r:id="rId42"/>
    <p:sldId id="1819" r:id="rId43"/>
    <p:sldId id="1820" r:id="rId44"/>
    <p:sldId id="1829" r:id="rId45"/>
    <p:sldId id="1821" r:id="rId46"/>
    <p:sldId id="1822" r:id="rId47"/>
    <p:sldId id="1818" r:id="rId48"/>
    <p:sldId id="1830" r:id="rId49"/>
    <p:sldId id="1801" r:id="rId50"/>
    <p:sldId id="1816" r:id="rId51"/>
    <p:sldId id="1817" r:id="rId52"/>
    <p:sldId id="1804" r:id="rId53"/>
    <p:sldId id="1805" r:id="rId54"/>
    <p:sldId id="1806" r:id="rId55"/>
    <p:sldId id="1807" r:id="rId56"/>
    <p:sldId id="1823" r:id="rId57"/>
    <p:sldId id="1809" r:id="rId58"/>
  </p:sldIdLst>
  <p:sldSz cx="12192000" cy="6858000"/>
  <p:notesSz cx="6858000" cy="9144000"/>
  <p:custDataLst>
    <p:tags r:id="rId60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41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F7E7E9"/>
    <a:srgbClr val="00FF00"/>
    <a:srgbClr val="305983"/>
    <a:srgbClr val="D31145"/>
    <a:srgbClr val="E7F6EA"/>
    <a:srgbClr val="92D050"/>
    <a:srgbClr val="00CD61"/>
    <a:srgbClr val="F26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3721" autoAdjust="0"/>
  </p:normalViewPr>
  <p:slideViewPr>
    <p:cSldViewPr snapToGrid="0">
      <p:cViewPr varScale="1">
        <p:scale>
          <a:sx n="100" d="100"/>
          <a:sy n="100" d="100"/>
        </p:scale>
        <p:origin x="666" y="96"/>
      </p:cViewPr>
      <p:guideLst>
        <p:guide orient="horz" pos="4224"/>
        <p:guide pos="41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61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Sheet1!$A$31:$A$131</c:f>
              <c:numCache>
                <c:formatCode>m/d/yyyy</c:formatCode>
                <c:ptCount val="101"/>
                <c:pt idx="0">
                  <c:v>44165</c:v>
                </c:pt>
                <c:pt idx="1">
                  <c:v>44166</c:v>
                </c:pt>
                <c:pt idx="2">
                  <c:v>44167</c:v>
                </c:pt>
                <c:pt idx="3">
                  <c:v>44168</c:v>
                </c:pt>
                <c:pt idx="4">
                  <c:v>44169</c:v>
                </c:pt>
                <c:pt idx="5">
                  <c:v>44170</c:v>
                </c:pt>
                <c:pt idx="6">
                  <c:v>44171</c:v>
                </c:pt>
                <c:pt idx="7">
                  <c:v>44172</c:v>
                </c:pt>
                <c:pt idx="8">
                  <c:v>44173</c:v>
                </c:pt>
                <c:pt idx="9">
                  <c:v>44174</c:v>
                </c:pt>
                <c:pt idx="10">
                  <c:v>44175</c:v>
                </c:pt>
                <c:pt idx="11">
                  <c:v>44176</c:v>
                </c:pt>
                <c:pt idx="12">
                  <c:v>44177</c:v>
                </c:pt>
                <c:pt idx="13">
                  <c:v>44178</c:v>
                </c:pt>
                <c:pt idx="14">
                  <c:v>44179</c:v>
                </c:pt>
                <c:pt idx="15">
                  <c:v>44180</c:v>
                </c:pt>
                <c:pt idx="16">
                  <c:v>44181</c:v>
                </c:pt>
                <c:pt idx="17">
                  <c:v>44182</c:v>
                </c:pt>
                <c:pt idx="18">
                  <c:v>44183</c:v>
                </c:pt>
                <c:pt idx="19">
                  <c:v>44184</c:v>
                </c:pt>
                <c:pt idx="20">
                  <c:v>44185</c:v>
                </c:pt>
                <c:pt idx="21">
                  <c:v>44186</c:v>
                </c:pt>
                <c:pt idx="22">
                  <c:v>44187</c:v>
                </c:pt>
                <c:pt idx="23">
                  <c:v>44188</c:v>
                </c:pt>
                <c:pt idx="24">
                  <c:v>44189</c:v>
                </c:pt>
                <c:pt idx="25">
                  <c:v>44190</c:v>
                </c:pt>
                <c:pt idx="26">
                  <c:v>44191</c:v>
                </c:pt>
                <c:pt idx="27">
                  <c:v>44192</c:v>
                </c:pt>
                <c:pt idx="28">
                  <c:v>44193</c:v>
                </c:pt>
                <c:pt idx="29">
                  <c:v>44194</c:v>
                </c:pt>
                <c:pt idx="30">
                  <c:v>44195</c:v>
                </c:pt>
                <c:pt idx="31">
                  <c:v>44196</c:v>
                </c:pt>
                <c:pt idx="32">
                  <c:v>44197</c:v>
                </c:pt>
                <c:pt idx="33">
                  <c:v>44198</c:v>
                </c:pt>
                <c:pt idx="34">
                  <c:v>44199</c:v>
                </c:pt>
                <c:pt idx="35">
                  <c:v>44200</c:v>
                </c:pt>
                <c:pt idx="36">
                  <c:v>44201</c:v>
                </c:pt>
                <c:pt idx="37">
                  <c:v>44202</c:v>
                </c:pt>
                <c:pt idx="38">
                  <c:v>44203</c:v>
                </c:pt>
                <c:pt idx="39">
                  <c:v>44204</c:v>
                </c:pt>
                <c:pt idx="40">
                  <c:v>44205</c:v>
                </c:pt>
                <c:pt idx="41">
                  <c:v>44206</c:v>
                </c:pt>
                <c:pt idx="42">
                  <c:v>44207</c:v>
                </c:pt>
                <c:pt idx="43">
                  <c:v>44208</c:v>
                </c:pt>
                <c:pt idx="44">
                  <c:v>44209</c:v>
                </c:pt>
                <c:pt idx="45">
                  <c:v>44210</c:v>
                </c:pt>
                <c:pt idx="46">
                  <c:v>44211</c:v>
                </c:pt>
                <c:pt idx="47">
                  <c:v>44212</c:v>
                </c:pt>
                <c:pt idx="48">
                  <c:v>44213</c:v>
                </c:pt>
                <c:pt idx="49">
                  <c:v>44214</c:v>
                </c:pt>
                <c:pt idx="50">
                  <c:v>44215</c:v>
                </c:pt>
                <c:pt idx="51">
                  <c:v>44216</c:v>
                </c:pt>
                <c:pt idx="52">
                  <c:v>44217</c:v>
                </c:pt>
                <c:pt idx="53">
                  <c:v>44218</c:v>
                </c:pt>
                <c:pt idx="54">
                  <c:v>44219</c:v>
                </c:pt>
                <c:pt idx="55">
                  <c:v>44220</c:v>
                </c:pt>
                <c:pt idx="56">
                  <c:v>44221</c:v>
                </c:pt>
                <c:pt idx="57">
                  <c:v>44222</c:v>
                </c:pt>
                <c:pt idx="58">
                  <c:v>44223</c:v>
                </c:pt>
                <c:pt idx="59">
                  <c:v>44224</c:v>
                </c:pt>
                <c:pt idx="60">
                  <c:v>44225</c:v>
                </c:pt>
                <c:pt idx="61">
                  <c:v>44226</c:v>
                </c:pt>
                <c:pt idx="62">
                  <c:v>44227</c:v>
                </c:pt>
                <c:pt idx="63">
                  <c:v>44228</c:v>
                </c:pt>
                <c:pt idx="64">
                  <c:v>44229</c:v>
                </c:pt>
                <c:pt idx="65">
                  <c:v>44230</c:v>
                </c:pt>
                <c:pt idx="66">
                  <c:v>44231</c:v>
                </c:pt>
                <c:pt idx="67">
                  <c:v>44232</c:v>
                </c:pt>
                <c:pt idx="68">
                  <c:v>44233</c:v>
                </c:pt>
                <c:pt idx="69">
                  <c:v>44234</c:v>
                </c:pt>
                <c:pt idx="70">
                  <c:v>44235</c:v>
                </c:pt>
                <c:pt idx="71">
                  <c:v>44236</c:v>
                </c:pt>
                <c:pt idx="72">
                  <c:v>44237</c:v>
                </c:pt>
                <c:pt idx="73">
                  <c:v>44238</c:v>
                </c:pt>
                <c:pt idx="74">
                  <c:v>44239</c:v>
                </c:pt>
                <c:pt idx="75">
                  <c:v>44240</c:v>
                </c:pt>
                <c:pt idx="76">
                  <c:v>44241</c:v>
                </c:pt>
                <c:pt idx="77">
                  <c:v>44242</c:v>
                </c:pt>
                <c:pt idx="78">
                  <c:v>44243</c:v>
                </c:pt>
                <c:pt idx="79">
                  <c:v>44244</c:v>
                </c:pt>
                <c:pt idx="80">
                  <c:v>44245</c:v>
                </c:pt>
                <c:pt idx="81">
                  <c:v>44246</c:v>
                </c:pt>
                <c:pt idx="82">
                  <c:v>44247</c:v>
                </c:pt>
                <c:pt idx="83">
                  <c:v>44248</c:v>
                </c:pt>
                <c:pt idx="84">
                  <c:v>44249</c:v>
                </c:pt>
                <c:pt idx="85">
                  <c:v>44250</c:v>
                </c:pt>
                <c:pt idx="86">
                  <c:v>44251</c:v>
                </c:pt>
                <c:pt idx="87">
                  <c:v>44252</c:v>
                </c:pt>
                <c:pt idx="88">
                  <c:v>44253</c:v>
                </c:pt>
                <c:pt idx="89">
                  <c:v>44254</c:v>
                </c:pt>
                <c:pt idx="90">
                  <c:v>44255</c:v>
                </c:pt>
                <c:pt idx="91">
                  <c:v>44256</c:v>
                </c:pt>
                <c:pt idx="92">
                  <c:v>44257</c:v>
                </c:pt>
                <c:pt idx="93">
                  <c:v>44258</c:v>
                </c:pt>
                <c:pt idx="94">
                  <c:v>44259</c:v>
                </c:pt>
                <c:pt idx="95">
                  <c:v>44260</c:v>
                </c:pt>
                <c:pt idx="96">
                  <c:v>44261</c:v>
                </c:pt>
                <c:pt idx="97">
                  <c:v>44262</c:v>
                </c:pt>
                <c:pt idx="98">
                  <c:v>44263</c:v>
                </c:pt>
                <c:pt idx="99">
                  <c:v>44264</c:v>
                </c:pt>
                <c:pt idx="100">
                  <c:v>44265</c:v>
                </c:pt>
              </c:numCache>
            </c:numRef>
          </c:cat>
          <c:val>
            <c:numRef>
              <c:f>Sheet1!$B$31:$B$131</c:f>
              <c:numCache>
                <c:formatCode>General</c:formatCode>
                <c:ptCount val="101"/>
                <c:pt idx="0">
                  <c:v>3572</c:v>
                </c:pt>
                <c:pt idx="1">
                  <c:v>5180</c:v>
                </c:pt>
                <c:pt idx="2">
                  <c:v>4561</c:v>
                </c:pt>
                <c:pt idx="3">
                  <c:v>4624</c:v>
                </c:pt>
                <c:pt idx="4">
                  <c:v>4747</c:v>
                </c:pt>
                <c:pt idx="5">
                  <c:v>3312</c:v>
                </c:pt>
                <c:pt idx="6">
                  <c:v>1112</c:v>
                </c:pt>
                <c:pt idx="7">
                  <c:v>4251</c:v>
                </c:pt>
                <c:pt idx="8">
                  <c:v>5855</c:v>
                </c:pt>
                <c:pt idx="9">
                  <c:v>6414</c:v>
                </c:pt>
                <c:pt idx="10">
                  <c:v>5872</c:v>
                </c:pt>
                <c:pt idx="11">
                  <c:v>6209</c:v>
                </c:pt>
                <c:pt idx="12">
                  <c:v>3655</c:v>
                </c:pt>
                <c:pt idx="13">
                  <c:v>1998</c:v>
                </c:pt>
                <c:pt idx="14">
                  <c:v>5176</c:v>
                </c:pt>
                <c:pt idx="15">
                  <c:v>7908</c:v>
                </c:pt>
                <c:pt idx="16">
                  <c:v>8256</c:v>
                </c:pt>
                <c:pt idx="17">
                  <c:v>7614</c:v>
                </c:pt>
                <c:pt idx="18">
                  <c:v>8836</c:v>
                </c:pt>
                <c:pt idx="19">
                  <c:v>5326</c:v>
                </c:pt>
                <c:pt idx="20">
                  <c:v>3401</c:v>
                </c:pt>
                <c:pt idx="21">
                  <c:v>7950</c:v>
                </c:pt>
                <c:pt idx="22">
                  <c:v>10910</c:v>
                </c:pt>
                <c:pt idx="23">
                  <c:v>14138</c:v>
                </c:pt>
                <c:pt idx="24">
                  <c:v>4373</c:v>
                </c:pt>
                <c:pt idx="25">
                  <c:v>2671</c:v>
                </c:pt>
                <c:pt idx="26">
                  <c:v>3031</c:v>
                </c:pt>
                <c:pt idx="27">
                  <c:v>3780</c:v>
                </c:pt>
                <c:pt idx="28">
                  <c:v>10935</c:v>
                </c:pt>
                <c:pt idx="29">
                  <c:v>16468</c:v>
                </c:pt>
                <c:pt idx="30">
                  <c:v>17059</c:v>
                </c:pt>
                <c:pt idx="31">
                  <c:v>13306</c:v>
                </c:pt>
                <c:pt idx="32">
                  <c:v>3446</c:v>
                </c:pt>
                <c:pt idx="33">
                  <c:v>4984</c:v>
                </c:pt>
                <c:pt idx="34">
                  <c:v>6267</c:v>
                </c:pt>
                <c:pt idx="35">
                  <c:v>12952</c:v>
                </c:pt>
                <c:pt idx="36">
                  <c:v>17397</c:v>
                </c:pt>
                <c:pt idx="37">
                  <c:v>17767</c:v>
                </c:pt>
                <c:pt idx="38">
                  <c:v>14880</c:v>
                </c:pt>
                <c:pt idx="39">
                  <c:v>13099</c:v>
                </c:pt>
                <c:pt idx="40">
                  <c:v>8436</c:v>
                </c:pt>
                <c:pt idx="41">
                  <c:v>4311</c:v>
                </c:pt>
                <c:pt idx="42">
                  <c:v>9383</c:v>
                </c:pt>
                <c:pt idx="43">
                  <c:v>10805</c:v>
                </c:pt>
                <c:pt idx="44">
                  <c:v>10914</c:v>
                </c:pt>
                <c:pt idx="45">
                  <c:v>8086</c:v>
                </c:pt>
                <c:pt idx="46">
                  <c:v>9299</c:v>
                </c:pt>
                <c:pt idx="47">
                  <c:v>5240</c:v>
                </c:pt>
                <c:pt idx="48">
                  <c:v>2641</c:v>
                </c:pt>
                <c:pt idx="49">
                  <c:v>7666</c:v>
                </c:pt>
                <c:pt idx="50">
                  <c:v>9608</c:v>
                </c:pt>
                <c:pt idx="51">
                  <c:v>8215</c:v>
                </c:pt>
                <c:pt idx="52">
                  <c:v>7532</c:v>
                </c:pt>
                <c:pt idx="53">
                  <c:v>8465</c:v>
                </c:pt>
                <c:pt idx="54">
                  <c:v>4239</c:v>
                </c:pt>
                <c:pt idx="55">
                  <c:v>2394</c:v>
                </c:pt>
                <c:pt idx="56">
                  <c:v>6973</c:v>
                </c:pt>
                <c:pt idx="57">
                  <c:v>9194</c:v>
                </c:pt>
                <c:pt idx="58">
                  <c:v>8502</c:v>
                </c:pt>
                <c:pt idx="59">
                  <c:v>8009</c:v>
                </c:pt>
                <c:pt idx="60">
                  <c:v>8052</c:v>
                </c:pt>
                <c:pt idx="61">
                  <c:v>4055</c:v>
                </c:pt>
                <c:pt idx="62">
                  <c:v>2573</c:v>
                </c:pt>
                <c:pt idx="63">
                  <c:v>7215</c:v>
                </c:pt>
                <c:pt idx="64">
                  <c:v>9148</c:v>
                </c:pt>
                <c:pt idx="65">
                  <c:v>9666</c:v>
                </c:pt>
                <c:pt idx="66">
                  <c:v>8106</c:v>
                </c:pt>
                <c:pt idx="67">
                  <c:v>8621</c:v>
                </c:pt>
                <c:pt idx="68">
                  <c:v>4820</c:v>
                </c:pt>
                <c:pt idx="69">
                  <c:v>2451</c:v>
                </c:pt>
                <c:pt idx="70">
                  <c:v>7779</c:v>
                </c:pt>
                <c:pt idx="71">
                  <c:v>10281</c:v>
                </c:pt>
                <c:pt idx="72">
                  <c:v>9536</c:v>
                </c:pt>
                <c:pt idx="73">
                  <c:v>9017</c:v>
                </c:pt>
                <c:pt idx="74">
                  <c:v>8827</c:v>
                </c:pt>
                <c:pt idx="75">
                  <c:v>5141</c:v>
                </c:pt>
                <c:pt idx="76">
                  <c:v>2879</c:v>
                </c:pt>
                <c:pt idx="77">
                  <c:v>8904</c:v>
                </c:pt>
                <c:pt idx="78">
                  <c:v>12608</c:v>
                </c:pt>
                <c:pt idx="79">
                  <c:v>10937</c:v>
                </c:pt>
                <c:pt idx="80">
                  <c:v>11701</c:v>
                </c:pt>
                <c:pt idx="81">
                  <c:v>11286</c:v>
                </c:pt>
                <c:pt idx="82">
                  <c:v>6775</c:v>
                </c:pt>
                <c:pt idx="83">
                  <c:v>4065</c:v>
                </c:pt>
                <c:pt idx="84">
                  <c:v>11403</c:v>
                </c:pt>
                <c:pt idx="85">
                  <c:v>15839</c:v>
                </c:pt>
                <c:pt idx="86">
                  <c:v>13794</c:v>
                </c:pt>
                <c:pt idx="87">
                  <c:v>14584</c:v>
                </c:pt>
                <c:pt idx="88">
                  <c:v>14773</c:v>
                </c:pt>
                <c:pt idx="89">
                  <c:v>7822</c:v>
                </c:pt>
                <c:pt idx="90">
                  <c:v>4587</c:v>
                </c:pt>
                <c:pt idx="91">
                  <c:v>12322</c:v>
                </c:pt>
                <c:pt idx="92">
                  <c:v>16771</c:v>
                </c:pt>
                <c:pt idx="93">
                  <c:v>15237</c:v>
                </c:pt>
                <c:pt idx="94">
                  <c:v>14640</c:v>
                </c:pt>
                <c:pt idx="95">
                  <c:v>13162</c:v>
                </c:pt>
                <c:pt idx="96">
                  <c:v>9118</c:v>
                </c:pt>
                <c:pt idx="97">
                  <c:v>3977</c:v>
                </c:pt>
                <c:pt idx="98">
                  <c:v>10618</c:v>
                </c:pt>
                <c:pt idx="99">
                  <c:v>15325</c:v>
                </c:pt>
                <c:pt idx="100">
                  <c:v>14353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FA-4F5C-AC94-D0AE2A98CF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7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3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7-4C2D-B900-AE90B97A7E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7-4C2D-B900-AE90B97A7E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7-4C2D-B900-AE90B97A7ECF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1889.8034604401141</c:v>
                </c:pt>
                <c:pt idx="1">
                  <c:v>1734.4992319249145</c:v>
                </c:pt>
                <c:pt idx="2">
                  <c:v>1527.8246205733558</c:v>
                </c:pt>
                <c:pt idx="3">
                  <c:v>1493.6897090784307</c:v>
                </c:pt>
                <c:pt idx="4">
                  <c:v>1437.8796993755348</c:v>
                </c:pt>
                <c:pt idx="5">
                  <c:v>1317.0082891955444</c:v>
                </c:pt>
                <c:pt idx="6">
                  <c:v>1274.4993708880806</c:v>
                </c:pt>
                <c:pt idx="7">
                  <c:v>1111.6155184258207</c:v>
                </c:pt>
                <c:pt idx="8">
                  <c:v>1073.642011811598</c:v>
                </c:pt>
                <c:pt idx="9">
                  <c:v>885.07559416140293</c:v>
                </c:pt>
                <c:pt idx="10">
                  <c:v>847.3463787693363</c:v>
                </c:pt>
                <c:pt idx="11">
                  <c:v>823.35040279290354</c:v>
                </c:pt>
                <c:pt idx="12">
                  <c:v>743.47727634878436</c:v>
                </c:pt>
                <c:pt idx="13">
                  <c:v>590.19673224408143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6-3717-4C2D-B900-AE90B97A7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2500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Sheet1!$A$110:$A$210</c:f>
              <c:numCache>
                <c:formatCode>d/m/yyyy</c:formatCode>
                <c:ptCount val="101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 formatCode="m/d/yyyy">
                  <c:v>44254</c:v>
                </c:pt>
                <c:pt idx="89" formatCode="m/d/yyyy">
                  <c:v>44255</c:v>
                </c:pt>
                <c:pt idx="90" formatCode="m/d/yyyy">
                  <c:v>44256</c:v>
                </c:pt>
                <c:pt idx="91" formatCode="m/d/yyyy">
                  <c:v>44257</c:v>
                </c:pt>
                <c:pt idx="92" formatCode="m/d/yyyy">
                  <c:v>44258</c:v>
                </c:pt>
                <c:pt idx="93" formatCode="m/d/yyyy">
                  <c:v>44259</c:v>
                </c:pt>
                <c:pt idx="94" formatCode="m/d/yyyy">
                  <c:v>44260</c:v>
                </c:pt>
                <c:pt idx="95" formatCode="m/d/yyyy">
                  <c:v>44261</c:v>
                </c:pt>
                <c:pt idx="96" formatCode="m/d/yyyy">
                  <c:v>44262</c:v>
                </c:pt>
                <c:pt idx="97" formatCode="m/d/yyyy">
                  <c:v>44263</c:v>
                </c:pt>
                <c:pt idx="98" formatCode="m/d/yyyy">
                  <c:v>44264</c:v>
                </c:pt>
                <c:pt idx="99" formatCode="m/d/yyyy">
                  <c:v>44265</c:v>
                </c:pt>
                <c:pt idx="100" formatCode="m/d/yyyy">
                  <c:v>44266</c:v>
                </c:pt>
              </c:numCache>
            </c:numRef>
          </c:cat>
          <c:val>
            <c:numRef>
              <c:f>Sheet1!$B$110:$B$210</c:f>
              <c:numCache>
                <c:formatCode>General</c:formatCode>
                <c:ptCount val="101"/>
                <c:pt idx="0">
                  <c:v>913</c:v>
                </c:pt>
                <c:pt idx="1">
                  <c:v>887</c:v>
                </c:pt>
                <c:pt idx="2">
                  <c:v>828</c:v>
                </c:pt>
                <c:pt idx="3">
                  <c:v>883</c:v>
                </c:pt>
                <c:pt idx="4">
                  <c:v>644</c:v>
                </c:pt>
                <c:pt idx="5">
                  <c:v>225</c:v>
                </c:pt>
                <c:pt idx="6">
                  <c:v>835</c:v>
                </c:pt>
                <c:pt idx="7">
                  <c:v>1043</c:v>
                </c:pt>
                <c:pt idx="8">
                  <c:v>1125</c:v>
                </c:pt>
                <c:pt idx="9">
                  <c:v>1000</c:v>
                </c:pt>
                <c:pt idx="10">
                  <c:v>1017</c:v>
                </c:pt>
                <c:pt idx="11">
                  <c:v>610</c:v>
                </c:pt>
                <c:pt idx="12">
                  <c:v>354</c:v>
                </c:pt>
                <c:pt idx="13">
                  <c:v>984</c:v>
                </c:pt>
                <c:pt idx="14">
                  <c:v>1178</c:v>
                </c:pt>
                <c:pt idx="15">
                  <c:v>1318</c:v>
                </c:pt>
                <c:pt idx="16">
                  <c:v>1167</c:v>
                </c:pt>
                <c:pt idx="17">
                  <c:v>1360</c:v>
                </c:pt>
                <c:pt idx="18">
                  <c:v>766</c:v>
                </c:pt>
                <c:pt idx="19">
                  <c:v>535</c:v>
                </c:pt>
                <c:pt idx="20">
                  <c:v>1353</c:v>
                </c:pt>
                <c:pt idx="21">
                  <c:v>1692</c:v>
                </c:pt>
                <c:pt idx="22">
                  <c:v>2090</c:v>
                </c:pt>
                <c:pt idx="23">
                  <c:v>647</c:v>
                </c:pt>
                <c:pt idx="24">
                  <c:v>529</c:v>
                </c:pt>
                <c:pt idx="25">
                  <c:v>610</c:v>
                </c:pt>
                <c:pt idx="26">
                  <c:v>676</c:v>
                </c:pt>
                <c:pt idx="27">
                  <c:v>1827</c:v>
                </c:pt>
                <c:pt idx="28">
                  <c:v>2535</c:v>
                </c:pt>
                <c:pt idx="29">
                  <c:v>2832</c:v>
                </c:pt>
                <c:pt idx="30">
                  <c:v>2280</c:v>
                </c:pt>
                <c:pt idx="31">
                  <c:v>755</c:v>
                </c:pt>
                <c:pt idx="32">
                  <c:v>1084</c:v>
                </c:pt>
                <c:pt idx="33">
                  <c:v>1164</c:v>
                </c:pt>
                <c:pt idx="34">
                  <c:v>2412</c:v>
                </c:pt>
                <c:pt idx="35">
                  <c:v>3136</c:v>
                </c:pt>
                <c:pt idx="36">
                  <c:v>3164</c:v>
                </c:pt>
                <c:pt idx="37">
                  <c:v>2944</c:v>
                </c:pt>
                <c:pt idx="38">
                  <c:v>2665</c:v>
                </c:pt>
                <c:pt idx="39">
                  <c:v>1663</c:v>
                </c:pt>
                <c:pt idx="40">
                  <c:v>813</c:v>
                </c:pt>
                <c:pt idx="41">
                  <c:v>1860</c:v>
                </c:pt>
                <c:pt idx="42">
                  <c:v>2027</c:v>
                </c:pt>
                <c:pt idx="43">
                  <c:v>2008</c:v>
                </c:pt>
                <c:pt idx="44">
                  <c:v>1496</c:v>
                </c:pt>
                <c:pt idx="45">
                  <c:v>1772</c:v>
                </c:pt>
                <c:pt idx="46">
                  <c:v>920</c:v>
                </c:pt>
                <c:pt idx="47">
                  <c:v>507</c:v>
                </c:pt>
                <c:pt idx="48">
                  <c:v>1341</c:v>
                </c:pt>
                <c:pt idx="49">
                  <c:v>1594</c:v>
                </c:pt>
                <c:pt idx="50">
                  <c:v>1487</c:v>
                </c:pt>
                <c:pt idx="51">
                  <c:v>1326</c:v>
                </c:pt>
                <c:pt idx="52">
                  <c:v>1478</c:v>
                </c:pt>
                <c:pt idx="53">
                  <c:v>723</c:v>
                </c:pt>
                <c:pt idx="54">
                  <c:v>411</c:v>
                </c:pt>
                <c:pt idx="55">
                  <c:v>1239</c:v>
                </c:pt>
                <c:pt idx="56">
                  <c:v>1411</c:v>
                </c:pt>
                <c:pt idx="57">
                  <c:v>1444</c:v>
                </c:pt>
                <c:pt idx="58">
                  <c:v>1327</c:v>
                </c:pt>
                <c:pt idx="59">
                  <c:v>1333</c:v>
                </c:pt>
                <c:pt idx="60">
                  <c:v>665</c:v>
                </c:pt>
                <c:pt idx="61">
                  <c:v>449</c:v>
                </c:pt>
                <c:pt idx="62">
                  <c:v>1202</c:v>
                </c:pt>
                <c:pt idx="63">
                  <c:v>1438</c:v>
                </c:pt>
                <c:pt idx="64">
                  <c:v>1432</c:v>
                </c:pt>
                <c:pt idx="65">
                  <c:v>1328</c:v>
                </c:pt>
                <c:pt idx="66">
                  <c:v>1412</c:v>
                </c:pt>
                <c:pt idx="67">
                  <c:v>771</c:v>
                </c:pt>
                <c:pt idx="68">
                  <c:v>448</c:v>
                </c:pt>
                <c:pt idx="69">
                  <c:v>1122</c:v>
                </c:pt>
                <c:pt idx="70">
                  <c:v>1466</c:v>
                </c:pt>
                <c:pt idx="71">
                  <c:v>1383</c:v>
                </c:pt>
                <c:pt idx="72">
                  <c:v>1387</c:v>
                </c:pt>
                <c:pt idx="73">
                  <c:v>1328</c:v>
                </c:pt>
                <c:pt idx="74">
                  <c:v>728</c:v>
                </c:pt>
                <c:pt idx="75">
                  <c:v>458</c:v>
                </c:pt>
                <c:pt idx="76">
                  <c:v>1303</c:v>
                </c:pt>
                <c:pt idx="77">
                  <c:v>1762</c:v>
                </c:pt>
                <c:pt idx="78">
                  <c:v>1461</c:v>
                </c:pt>
                <c:pt idx="79">
                  <c:v>1600</c:v>
                </c:pt>
                <c:pt idx="80">
                  <c:v>1718</c:v>
                </c:pt>
                <c:pt idx="81">
                  <c:v>946</c:v>
                </c:pt>
                <c:pt idx="82">
                  <c:v>583</c:v>
                </c:pt>
                <c:pt idx="83">
                  <c:v>1635</c:v>
                </c:pt>
                <c:pt idx="84">
                  <c:v>2109</c:v>
                </c:pt>
                <c:pt idx="85">
                  <c:v>1929</c:v>
                </c:pt>
                <c:pt idx="86">
                  <c:v>2008</c:v>
                </c:pt>
                <c:pt idx="87">
                  <c:v>2101</c:v>
                </c:pt>
                <c:pt idx="88">
                  <c:v>1050</c:v>
                </c:pt>
                <c:pt idx="89">
                  <c:v>660</c:v>
                </c:pt>
                <c:pt idx="90">
                  <c:v>1852</c:v>
                </c:pt>
                <c:pt idx="91">
                  <c:v>2400</c:v>
                </c:pt>
                <c:pt idx="92">
                  <c:v>2171</c:v>
                </c:pt>
                <c:pt idx="93">
                  <c:v>2056</c:v>
                </c:pt>
                <c:pt idx="94">
                  <c:v>1877</c:v>
                </c:pt>
                <c:pt idx="95">
                  <c:v>1307</c:v>
                </c:pt>
                <c:pt idx="96">
                  <c:v>645</c:v>
                </c:pt>
                <c:pt idx="97">
                  <c:v>1532</c:v>
                </c:pt>
                <c:pt idx="98">
                  <c:v>1936</c:v>
                </c:pt>
                <c:pt idx="99">
                  <c:v>1922</c:v>
                </c:pt>
                <c:pt idx="100">
                  <c:v>1593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1B-48BD-A47B-B933932AE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d/m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Sheet1!$A$92:$A$192</c:f>
              <c:numCache>
                <c:formatCode>m/d/yyyy</c:formatCode>
                <c:ptCount val="101"/>
                <c:pt idx="0">
                  <c:v>44165</c:v>
                </c:pt>
                <c:pt idx="1">
                  <c:v>44166</c:v>
                </c:pt>
                <c:pt idx="2">
                  <c:v>44167</c:v>
                </c:pt>
                <c:pt idx="3">
                  <c:v>44168</c:v>
                </c:pt>
                <c:pt idx="4">
                  <c:v>44169</c:v>
                </c:pt>
                <c:pt idx="5">
                  <c:v>44170</c:v>
                </c:pt>
                <c:pt idx="6">
                  <c:v>44171</c:v>
                </c:pt>
                <c:pt idx="7">
                  <c:v>44172</c:v>
                </c:pt>
                <c:pt idx="8">
                  <c:v>44173</c:v>
                </c:pt>
                <c:pt idx="9">
                  <c:v>44174</c:v>
                </c:pt>
                <c:pt idx="10">
                  <c:v>44175</c:v>
                </c:pt>
                <c:pt idx="11">
                  <c:v>44176</c:v>
                </c:pt>
                <c:pt idx="12">
                  <c:v>44177</c:v>
                </c:pt>
                <c:pt idx="13">
                  <c:v>44178</c:v>
                </c:pt>
                <c:pt idx="14">
                  <c:v>44179</c:v>
                </c:pt>
                <c:pt idx="15">
                  <c:v>44180</c:v>
                </c:pt>
                <c:pt idx="16">
                  <c:v>44181</c:v>
                </c:pt>
                <c:pt idx="17">
                  <c:v>44182</c:v>
                </c:pt>
                <c:pt idx="18">
                  <c:v>44183</c:v>
                </c:pt>
                <c:pt idx="19">
                  <c:v>44184</c:v>
                </c:pt>
                <c:pt idx="20">
                  <c:v>44185</c:v>
                </c:pt>
                <c:pt idx="21">
                  <c:v>44186</c:v>
                </c:pt>
                <c:pt idx="22">
                  <c:v>44187</c:v>
                </c:pt>
                <c:pt idx="23">
                  <c:v>44188</c:v>
                </c:pt>
                <c:pt idx="24">
                  <c:v>44189</c:v>
                </c:pt>
                <c:pt idx="25">
                  <c:v>44190</c:v>
                </c:pt>
                <c:pt idx="26">
                  <c:v>44191</c:v>
                </c:pt>
                <c:pt idx="27">
                  <c:v>44192</c:v>
                </c:pt>
                <c:pt idx="28">
                  <c:v>44193</c:v>
                </c:pt>
                <c:pt idx="29">
                  <c:v>44194</c:v>
                </c:pt>
                <c:pt idx="30">
                  <c:v>44195</c:v>
                </c:pt>
                <c:pt idx="31">
                  <c:v>44196</c:v>
                </c:pt>
                <c:pt idx="32">
                  <c:v>44197</c:v>
                </c:pt>
                <c:pt idx="33">
                  <c:v>44198</c:v>
                </c:pt>
                <c:pt idx="34">
                  <c:v>44199</c:v>
                </c:pt>
                <c:pt idx="35">
                  <c:v>44200</c:v>
                </c:pt>
                <c:pt idx="36">
                  <c:v>44201</c:v>
                </c:pt>
                <c:pt idx="37">
                  <c:v>44202</c:v>
                </c:pt>
                <c:pt idx="38">
                  <c:v>44203</c:v>
                </c:pt>
                <c:pt idx="39">
                  <c:v>44204</c:v>
                </c:pt>
                <c:pt idx="40">
                  <c:v>44205</c:v>
                </c:pt>
                <c:pt idx="41">
                  <c:v>44206</c:v>
                </c:pt>
                <c:pt idx="42">
                  <c:v>44207</c:v>
                </c:pt>
                <c:pt idx="43">
                  <c:v>44208</c:v>
                </c:pt>
                <c:pt idx="44">
                  <c:v>44209</c:v>
                </c:pt>
                <c:pt idx="45">
                  <c:v>44210</c:v>
                </c:pt>
                <c:pt idx="46">
                  <c:v>44211</c:v>
                </c:pt>
                <c:pt idx="47">
                  <c:v>44212</c:v>
                </c:pt>
                <c:pt idx="48">
                  <c:v>44213</c:v>
                </c:pt>
                <c:pt idx="49">
                  <c:v>44214</c:v>
                </c:pt>
                <c:pt idx="50">
                  <c:v>44215</c:v>
                </c:pt>
                <c:pt idx="51">
                  <c:v>44216</c:v>
                </c:pt>
                <c:pt idx="52">
                  <c:v>44217</c:v>
                </c:pt>
                <c:pt idx="53">
                  <c:v>44218</c:v>
                </c:pt>
                <c:pt idx="54">
                  <c:v>44219</c:v>
                </c:pt>
                <c:pt idx="55">
                  <c:v>44220</c:v>
                </c:pt>
                <c:pt idx="56">
                  <c:v>44221</c:v>
                </c:pt>
                <c:pt idx="57">
                  <c:v>44222</c:v>
                </c:pt>
                <c:pt idx="58">
                  <c:v>44223</c:v>
                </c:pt>
                <c:pt idx="59">
                  <c:v>44224</c:v>
                </c:pt>
                <c:pt idx="60">
                  <c:v>44225</c:v>
                </c:pt>
                <c:pt idx="61">
                  <c:v>44226</c:v>
                </c:pt>
                <c:pt idx="62">
                  <c:v>44227</c:v>
                </c:pt>
                <c:pt idx="63">
                  <c:v>44228</c:v>
                </c:pt>
                <c:pt idx="64">
                  <c:v>44229</c:v>
                </c:pt>
                <c:pt idx="65">
                  <c:v>44230</c:v>
                </c:pt>
                <c:pt idx="66">
                  <c:v>44231</c:v>
                </c:pt>
                <c:pt idx="67">
                  <c:v>44232</c:v>
                </c:pt>
                <c:pt idx="68">
                  <c:v>44233</c:v>
                </c:pt>
                <c:pt idx="69">
                  <c:v>44234</c:v>
                </c:pt>
                <c:pt idx="70">
                  <c:v>44235</c:v>
                </c:pt>
                <c:pt idx="71">
                  <c:v>44236</c:v>
                </c:pt>
                <c:pt idx="72">
                  <c:v>44237</c:v>
                </c:pt>
                <c:pt idx="73">
                  <c:v>44238</c:v>
                </c:pt>
                <c:pt idx="74">
                  <c:v>44239</c:v>
                </c:pt>
                <c:pt idx="75">
                  <c:v>44240</c:v>
                </c:pt>
                <c:pt idx="76">
                  <c:v>44241</c:v>
                </c:pt>
                <c:pt idx="77">
                  <c:v>44242</c:v>
                </c:pt>
                <c:pt idx="78">
                  <c:v>44243</c:v>
                </c:pt>
                <c:pt idx="79">
                  <c:v>44244</c:v>
                </c:pt>
                <c:pt idx="80">
                  <c:v>44245</c:v>
                </c:pt>
                <c:pt idx="81">
                  <c:v>44246</c:v>
                </c:pt>
                <c:pt idx="82">
                  <c:v>44247</c:v>
                </c:pt>
                <c:pt idx="83">
                  <c:v>44248</c:v>
                </c:pt>
                <c:pt idx="84">
                  <c:v>44249</c:v>
                </c:pt>
                <c:pt idx="85">
                  <c:v>44250</c:v>
                </c:pt>
                <c:pt idx="86">
                  <c:v>44251</c:v>
                </c:pt>
                <c:pt idx="87">
                  <c:v>44252</c:v>
                </c:pt>
                <c:pt idx="88">
                  <c:v>44253</c:v>
                </c:pt>
                <c:pt idx="89">
                  <c:v>44254</c:v>
                </c:pt>
                <c:pt idx="90">
                  <c:v>44255</c:v>
                </c:pt>
                <c:pt idx="91">
                  <c:v>44256</c:v>
                </c:pt>
                <c:pt idx="92">
                  <c:v>44257</c:v>
                </c:pt>
                <c:pt idx="93">
                  <c:v>44258</c:v>
                </c:pt>
                <c:pt idx="94">
                  <c:v>44259</c:v>
                </c:pt>
                <c:pt idx="95">
                  <c:v>44260</c:v>
                </c:pt>
                <c:pt idx="96">
                  <c:v>44261</c:v>
                </c:pt>
                <c:pt idx="97">
                  <c:v>44262</c:v>
                </c:pt>
                <c:pt idx="98">
                  <c:v>44263</c:v>
                </c:pt>
                <c:pt idx="99">
                  <c:v>44264</c:v>
                </c:pt>
                <c:pt idx="100">
                  <c:v>44265</c:v>
                </c:pt>
              </c:numCache>
            </c:numRef>
          </c:cat>
          <c:val>
            <c:numRef>
              <c:f>Sheet1!$B$92:$B$192</c:f>
              <c:numCache>
                <c:formatCode>General</c:formatCode>
                <c:ptCount val="101"/>
                <c:pt idx="0">
                  <c:v>784</c:v>
                </c:pt>
                <c:pt idx="1">
                  <c:v>726</c:v>
                </c:pt>
                <c:pt idx="2">
                  <c:v>710</c:v>
                </c:pt>
                <c:pt idx="3">
                  <c:v>712</c:v>
                </c:pt>
                <c:pt idx="4">
                  <c:v>708</c:v>
                </c:pt>
                <c:pt idx="5">
                  <c:v>684</c:v>
                </c:pt>
                <c:pt idx="6">
                  <c:v>671</c:v>
                </c:pt>
                <c:pt idx="7">
                  <c:v>709</c:v>
                </c:pt>
                <c:pt idx="8">
                  <c:v>698</c:v>
                </c:pt>
                <c:pt idx="9">
                  <c:v>684</c:v>
                </c:pt>
                <c:pt idx="10">
                  <c:v>710</c:v>
                </c:pt>
                <c:pt idx="11">
                  <c:v>698</c:v>
                </c:pt>
                <c:pt idx="12">
                  <c:v>694</c:v>
                </c:pt>
                <c:pt idx="13">
                  <c:v>708</c:v>
                </c:pt>
                <c:pt idx="14">
                  <c:v>726</c:v>
                </c:pt>
                <c:pt idx="15">
                  <c:v>722</c:v>
                </c:pt>
                <c:pt idx="16">
                  <c:v>735</c:v>
                </c:pt>
                <c:pt idx="17">
                  <c:v>724</c:v>
                </c:pt>
                <c:pt idx="18">
                  <c:v>726</c:v>
                </c:pt>
                <c:pt idx="19">
                  <c:v>740</c:v>
                </c:pt>
                <c:pt idx="20">
                  <c:v>750</c:v>
                </c:pt>
                <c:pt idx="21">
                  <c:v>760</c:v>
                </c:pt>
                <c:pt idx="22">
                  <c:v>765</c:v>
                </c:pt>
                <c:pt idx="23">
                  <c:v>775</c:v>
                </c:pt>
                <c:pt idx="24">
                  <c:v>744</c:v>
                </c:pt>
                <c:pt idx="25">
                  <c:v>765</c:v>
                </c:pt>
                <c:pt idx="26">
                  <c:v>803</c:v>
                </c:pt>
                <c:pt idx="27">
                  <c:v>844</c:v>
                </c:pt>
                <c:pt idx="28">
                  <c:v>904</c:v>
                </c:pt>
                <c:pt idx="29">
                  <c:v>939</c:v>
                </c:pt>
                <c:pt idx="30">
                  <c:v>954</c:v>
                </c:pt>
                <c:pt idx="31">
                  <c:v>970</c:v>
                </c:pt>
                <c:pt idx="32">
                  <c:v>947</c:v>
                </c:pt>
                <c:pt idx="33">
                  <c:v>957</c:v>
                </c:pt>
                <c:pt idx="34">
                  <c:v>1002</c:v>
                </c:pt>
                <c:pt idx="35">
                  <c:v>1088</c:v>
                </c:pt>
                <c:pt idx="36">
                  <c:v>1109</c:v>
                </c:pt>
                <c:pt idx="37">
                  <c:v>1147</c:v>
                </c:pt>
                <c:pt idx="38">
                  <c:v>1146</c:v>
                </c:pt>
                <c:pt idx="39">
                  <c:v>1140</c:v>
                </c:pt>
                <c:pt idx="40">
                  <c:v>1146</c:v>
                </c:pt>
                <c:pt idx="41">
                  <c:v>1172</c:v>
                </c:pt>
                <c:pt idx="42">
                  <c:v>1185</c:v>
                </c:pt>
                <c:pt idx="43">
                  <c:v>1170</c:v>
                </c:pt>
                <c:pt idx="44">
                  <c:v>1167</c:v>
                </c:pt>
                <c:pt idx="45">
                  <c:v>1176</c:v>
                </c:pt>
                <c:pt idx="46">
                  <c:v>1167</c:v>
                </c:pt>
                <c:pt idx="47">
                  <c:v>1157</c:v>
                </c:pt>
                <c:pt idx="48">
                  <c:v>1128</c:v>
                </c:pt>
                <c:pt idx="49">
                  <c:v>1153</c:v>
                </c:pt>
                <c:pt idx="50">
                  <c:v>1134</c:v>
                </c:pt>
                <c:pt idx="51">
                  <c:v>1109</c:v>
                </c:pt>
                <c:pt idx="52">
                  <c:v>1102</c:v>
                </c:pt>
                <c:pt idx="53">
                  <c:v>1107</c:v>
                </c:pt>
                <c:pt idx="54">
                  <c:v>1090</c:v>
                </c:pt>
                <c:pt idx="55">
                  <c:v>1057</c:v>
                </c:pt>
                <c:pt idx="56">
                  <c:v>1079</c:v>
                </c:pt>
                <c:pt idx="57">
                  <c:v>1047</c:v>
                </c:pt>
                <c:pt idx="58">
                  <c:v>1038</c:v>
                </c:pt>
                <c:pt idx="59">
                  <c:v>1019</c:v>
                </c:pt>
                <c:pt idx="60">
                  <c:v>1019</c:v>
                </c:pt>
                <c:pt idx="61">
                  <c:v>1023</c:v>
                </c:pt>
                <c:pt idx="62">
                  <c:v>1040</c:v>
                </c:pt>
                <c:pt idx="63">
                  <c:v>1079</c:v>
                </c:pt>
                <c:pt idx="64">
                  <c:v>1088</c:v>
                </c:pt>
                <c:pt idx="65">
                  <c:v>1076</c:v>
                </c:pt>
                <c:pt idx="66">
                  <c:v>1104</c:v>
                </c:pt>
                <c:pt idx="67">
                  <c:v>1089</c:v>
                </c:pt>
                <c:pt idx="68">
                  <c:v>1072</c:v>
                </c:pt>
                <c:pt idx="69">
                  <c:v>1098</c:v>
                </c:pt>
                <c:pt idx="70">
                  <c:v>1106</c:v>
                </c:pt>
                <c:pt idx="71">
                  <c:v>1089</c:v>
                </c:pt>
                <c:pt idx="72">
                  <c:v>1102</c:v>
                </c:pt>
                <c:pt idx="73">
                  <c:v>1110</c:v>
                </c:pt>
                <c:pt idx="74">
                  <c:v>1106</c:v>
                </c:pt>
                <c:pt idx="75">
                  <c:v>1100</c:v>
                </c:pt>
                <c:pt idx="76">
                  <c:v>1140</c:v>
                </c:pt>
                <c:pt idx="77">
                  <c:v>1164</c:v>
                </c:pt>
                <c:pt idx="78">
                  <c:v>1208</c:v>
                </c:pt>
                <c:pt idx="79">
                  <c:v>1239</c:v>
                </c:pt>
                <c:pt idx="80">
                  <c:v>1266</c:v>
                </c:pt>
                <c:pt idx="81">
                  <c:v>1267</c:v>
                </c:pt>
                <c:pt idx="82">
                  <c:v>1267</c:v>
                </c:pt>
                <c:pt idx="83">
                  <c:v>1280</c:v>
                </c:pt>
                <c:pt idx="84">
                  <c:v>1362</c:v>
                </c:pt>
                <c:pt idx="85">
                  <c:v>1387</c:v>
                </c:pt>
                <c:pt idx="86">
                  <c:v>1403</c:v>
                </c:pt>
                <c:pt idx="87">
                  <c:v>1457</c:v>
                </c:pt>
                <c:pt idx="88">
                  <c:v>1436</c:v>
                </c:pt>
                <c:pt idx="89">
                  <c:v>1465</c:v>
                </c:pt>
                <c:pt idx="90">
                  <c:v>1503</c:v>
                </c:pt>
                <c:pt idx="91">
                  <c:v>1586</c:v>
                </c:pt>
                <c:pt idx="92">
                  <c:v>1598</c:v>
                </c:pt>
                <c:pt idx="93">
                  <c:v>1624</c:v>
                </c:pt>
                <c:pt idx="94">
                  <c:v>1653</c:v>
                </c:pt>
                <c:pt idx="95">
                  <c:v>1671</c:v>
                </c:pt>
                <c:pt idx="96">
                  <c:v>1670</c:v>
                </c:pt>
                <c:pt idx="97">
                  <c:v>1676</c:v>
                </c:pt>
                <c:pt idx="98">
                  <c:v>1765</c:v>
                </c:pt>
                <c:pt idx="99">
                  <c:v>1801</c:v>
                </c:pt>
                <c:pt idx="100">
                  <c:v>1809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9F-4E57-9DB2-D42E49A1C4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5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Sheet1!$A$92:$A$192</c:f>
              <c:numCache>
                <c:formatCode>m/d/yyyy</c:formatCode>
                <c:ptCount val="101"/>
                <c:pt idx="0">
                  <c:v>44165</c:v>
                </c:pt>
                <c:pt idx="1">
                  <c:v>44166</c:v>
                </c:pt>
                <c:pt idx="2">
                  <c:v>44167</c:v>
                </c:pt>
                <c:pt idx="3">
                  <c:v>44168</c:v>
                </c:pt>
                <c:pt idx="4">
                  <c:v>44169</c:v>
                </c:pt>
                <c:pt idx="5">
                  <c:v>44170</c:v>
                </c:pt>
                <c:pt idx="6">
                  <c:v>44171</c:v>
                </c:pt>
                <c:pt idx="7">
                  <c:v>44172</c:v>
                </c:pt>
                <c:pt idx="8">
                  <c:v>44173</c:v>
                </c:pt>
                <c:pt idx="9">
                  <c:v>44174</c:v>
                </c:pt>
                <c:pt idx="10">
                  <c:v>44175</c:v>
                </c:pt>
                <c:pt idx="11">
                  <c:v>44176</c:v>
                </c:pt>
                <c:pt idx="12">
                  <c:v>44177</c:v>
                </c:pt>
                <c:pt idx="13">
                  <c:v>44178</c:v>
                </c:pt>
                <c:pt idx="14">
                  <c:v>44179</c:v>
                </c:pt>
                <c:pt idx="15">
                  <c:v>44180</c:v>
                </c:pt>
                <c:pt idx="16">
                  <c:v>44181</c:v>
                </c:pt>
                <c:pt idx="17">
                  <c:v>44182</c:v>
                </c:pt>
                <c:pt idx="18">
                  <c:v>44183</c:v>
                </c:pt>
                <c:pt idx="19">
                  <c:v>44184</c:v>
                </c:pt>
                <c:pt idx="20">
                  <c:v>44185</c:v>
                </c:pt>
                <c:pt idx="21">
                  <c:v>44186</c:v>
                </c:pt>
                <c:pt idx="22">
                  <c:v>44187</c:v>
                </c:pt>
                <c:pt idx="23">
                  <c:v>44188</c:v>
                </c:pt>
                <c:pt idx="24">
                  <c:v>44189</c:v>
                </c:pt>
                <c:pt idx="25">
                  <c:v>44190</c:v>
                </c:pt>
                <c:pt idx="26">
                  <c:v>44191</c:v>
                </c:pt>
                <c:pt idx="27">
                  <c:v>44192</c:v>
                </c:pt>
                <c:pt idx="28">
                  <c:v>44193</c:v>
                </c:pt>
                <c:pt idx="29">
                  <c:v>44194</c:v>
                </c:pt>
                <c:pt idx="30">
                  <c:v>44195</c:v>
                </c:pt>
                <c:pt idx="31">
                  <c:v>44196</c:v>
                </c:pt>
                <c:pt idx="32">
                  <c:v>44197</c:v>
                </c:pt>
                <c:pt idx="33">
                  <c:v>44198</c:v>
                </c:pt>
                <c:pt idx="34">
                  <c:v>44199</c:v>
                </c:pt>
                <c:pt idx="35">
                  <c:v>44200</c:v>
                </c:pt>
                <c:pt idx="36">
                  <c:v>44201</c:v>
                </c:pt>
                <c:pt idx="37">
                  <c:v>44202</c:v>
                </c:pt>
                <c:pt idx="38">
                  <c:v>44203</c:v>
                </c:pt>
                <c:pt idx="39">
                  <c:v>44204</c:v>
                </c:pt>
                <c:pt idx="40">
                  <c:v>44205</c:v>
                </c:pt>
                <c:pt idx="41">
                  <c:v>44206</c:v>
                </c:pt>
                <c:pt idx="42">
                  <c:v>44207</c:v>
                </c:pt>
                <c:pt idx="43">
                  <c:v>44208</c:v>
                </c:pt>
                <c:pt idx="44">
                  <c:v>44209</c:v>
                </c:pt>
                <c:pt idx="45">
                  <c:v>44210</c:v>
                </c:pt>
                <c:pt idx="46">
                  <c:v>44211</c:v>
                </c:pt>
                <c:pt idx="47">
                  <c:v>44212</c:v>
                </c:pt>
                <c:pt idx="48">
                  <c:v>44213</c:v>
                </c:pt>
                <c:pt idx="49">
                  <c:v>44214</c:v>
                </c:pt>
                <c:pt idx="50">
                  <c:v>44215</c:v>
                </c:pt>
                <c:pt idx="51">
                  <c:v>44216</c:v>
                </c:pt>
                <c:pt idx="52">
                  <c:v>44217</c:v>
                </c:pt>
                <c:pt idx="53">
                  <c:v>44218</c:v>
                </c:pt>
                <c:pt idx="54">
                  <c:v>44219</c:v>
                </c:pt>
                <c:pt idx="55">
                  <c:v>44220</c:v>
                </c:pt>
                <c:pt idx="56">
                  <c:v>44221</c:v>
                </c:pt>
                <c:pt idx="57">
                  <c:v>44222</c:v>
                </c:pt>
                <c:pt idx="58">
                  <c:v>44223</c:v>
                </c:pt>
                <c:pt idx="59">
                  <c:v>44224</c:v>
                </c:pt>
                <c:pt idx="60">
                  <c:v>44225</c:v>
                </c:pt>
                <c:pt idx="61">
                  <c:v>44226</c:v>
                </c:pt>
                <c:pt idx="62">
                  <c:v>44227</c:v>
                </c:pt>
                <c:pt idx="63">
                  <c:v>44228</c:v>
                </c:pt>
                <c:pt idx="64">
                  <c:v>44229</c:v>
                </c:pt>
                <c:pt idx="65">
                  <c:v>44230</c:v>
                </c:pt>
                <c:pt idx="66">
                  <c:v>44231</c:v>
                </c:pt>
                <c:pt idx="67">
                  <c:v>44232</c:v>
                </c:pt>
                <c:pt idx="68">
                  <c:v>44233</c:v>
                </c:pt>
                <c:pt idx="69">
                  <c:v>44234</c:v>
                </c:pt>
                <c:pt idx="70">
                  <c:v>44235</c:v>
                </c:pt>
                <c:pt idx="71">
                  <c:v>44236</c:v>
                </c:pt>
                <c:pt idx="72">
                  <c:v>44237</c:v>
                </c:pt>
                <c:pt idx="73">
                  <c:v>44238</c:v>
                </c:pt>
                <c:pt idx="74">
                  <c:v>44239</c:v>
                </c:pt>
                <c:pt idx="75">
                  <c:v>44240</c:v>
                </c:pt>
                <c:pt idx="76">
                  <c:v>44241</c:v>
                </c:pt>
                <c:pt idx="77">
                  <c:v>44242</c:v>
                </c:pt>
                <c:pt idx="78">
                  <c:v>44243</c:v>
                </c:pt>
                <c:pt idx="79">
                  <c:v>44244</c:v>
                </c:pt>
                <c:pt idx="80">
                  <c:v>44245</c:v>
                </c:pt>
                <c:pt idx="81">
                  <c:v>44246</c:v>
                </c:pt>
                <c:pt idx="82">
                  <c:v>44247</c:v>
                </c:pt>
                <c:pt idx="83">
                  <c:v>44248</c:v>
                </c:pt>
                <c:pt idx="84">
                  <c:v>44249</c:v>
                </c:pt>
                <c:pt idx="85">
                  <c:v>44250</c:v>
                </c:pt>
                <c:pt idx="86">
                  <c:v>44251</c:v>
                </c:pt>
                <c:pt idx="87">
                  <c:v>44252</c:v>
                </c:pt>
                <c:pt idx="88">
                  <c:v>44253</c:v>
                </c:pt>
                <c:pt idx="89">
                  <c:v>44254</c:v>
                </c:pt>
                <c:pt idx="90">
                  <c:v>44255</c:v>
                </c:pt>
                <c:pt idx="91">
                  <c:v>44256</c:v>
                </c:pt>
                <c:pt idx="92">
                  <c:v>44257</c:v>
                </c:pt>
                <c:pt idx="93">
                  <c:v>44258</c:v>
                </c:pt>
                <c:pt idx="94">
                  <c:v>44259</c:v>
                </c:pt>
                <c:pt idx="95">
                  <c:v>44260</c:v>
                </c:pt>
                <c:pt idx="96">
                  <c:v>44261</c:v>
                </c:pt>
                <c:pt idx="97">
                  <c:v>44262</c:v>
                </c:pt>
                <c:pt idx="98">
                  <c:v>44263</c:v>
                </c:pt>
                <c:pt idx="99">
                  <c:v>44264</c:v>
                </c:pt>
                <c:pt idx="100">
                  <c:v>44265</c:v>
                </c:pt>
              </c:numCache>
            </c:numRef>
          </c:cat>
          <c:val>
            <c:numRef>
              <c:f>Sheet1!$B$92:$B$192</c:f>
              <c:numCache>
                <c:formatCode>General</c:formatCode>
                <c:ptCount val="101"/>
                <c:pt idx="0">
                  <c:v>358</c:v>
                </c:pt>
                <c:pt idx="1">
                  <c:v>329</c:v>
                </c:pt>
                <c:pt idx="2">
                  <c:v>316</c:v>
                </c:pt>
                <c:pt idx="3">
                  <c:v>304</c:v>
                </c:pt>
                <c:pt idx="4">
                  <c:v>302</c:v>
                </c:pt>
                <c:pt idx="5">
                  <c:v>308</c:v>
                </c:pt>
                <c:pt idx="6">
                  <c:v>304</c:v>
                </c:pt>
                <c:pt idx="7">
                  <c:v>302</c:v>
                </c:pt>
                <c:pt idx="8">
                  <c:v>295</c:v>
                </c:pt>
                <c:pt idx="9">
                  <c:v>289</c:v>
                </c:pt>
                <c:pt idx="10">
                  <c:v>307</c:v>
                </c:pt>
                <c:pt idx="11">
                  <c:v>318</c:v>
                </c:pt>
                <c:pt idx="12">
                  <c:v>311</c:v>
                </c:pt>
                <c:pt idx="13">
                  <c:v>310</c:v>
                </c:pt>
                <c:pt idx="14">
                  <c:v>322</c:v>
                </c:pt>
                <c:pt idx="15">
                  <c:v>317</c:v>
                </c:pt>
                <c:pt idx="16">
                  <c:v>322</c:v>
                </c:pt>
                <c:pt idx="17">
                  <c:v>312</c:v>
                </c:pt>
                <c:pt idx="18">
                  <c:v>320</c:v>
                </c:pt>
                <c:pt idx="19">
                  <c:v>315</c:v>
                </c:pt>
                <c:pt idx="20">
                  <c:v>310</c:v>
                </c:pt>
                <c:pt idx="21">
                  <c:v>314</c:v>
                </c:pt>
                <c:pt idx="22">
                  <c:v>325</c:v>
                </c:pt>
                <c:pt idx="23">
                  <c:v>340</c:v>
                </c:pt>
                <c:pt idx="24">
                  <c:v>328</c:v>
                </c:pt>
                <c:pt idx="25">
                  <c:v>338</c:v>
                </c:pt>
                <c:pt idx="26">
                  <c:v>359</c:v>
                </c:pt>
                <c:pt idx="27">
                  <c:v>380</c:v>
                </c:pt>
                <c:pt idx="28">
                  <c:v>404</c:v>
                </c:pt>
                <c:pt idx="29">
                  <c:v>426</c:v>
                </c:pt>
                <c:pt idx="30">
                  <c:v>444</c:v>
                </c:pt>
                <c:pt idx="31">
                  <c:v>453</c:v>
                </c:pt>
                <c:pt idx="32">
                  <c:v>449</c:v>
                </c:pt>
                <c:pt idx="33">
                  <c:v>471</c:v>
                </c:pt>
                <c:pt idx="34">
                  <c:v>492</c:v>
                </c:pt>
                <c:pt idx="35">
                  <c:v>531</c:v>
                </c:pt>
                <c:pt idx="36">
                  <c:v>553</c:v>
                </c:pt>
                <c:pt idx="37">
                  <c:v>573</c:v>
                </c:pt>
                <c:pt idx="38">
                  <c:v>586</c:v>
                </c:pt>
                <c:pt idx="39">
                  <c:v>556</c:v>
                </c:pt>
                <c:pt idx="40">
                  <c:v>550</c:v>
                </c:pt>
                <c:pt idx="41">
                  <c:v>569</c:v>
                </c:pt>
                <c:pt idx="42">
                  <c:v>586</c:v>
                </c:pt>
                <c:pt idx="43">
                  <c:v>580</c:v>
                </c:pt>
                <c:pt idx="44">
                  <c:v>581</c:v>
                </c:pt>
                <c:pt idx="45">
                  <c:v>598</c:v>
                </c:pt>
                <c:pt idx="46">
                  <c:v>610</c:v>
                </c:pt>
                <c:pt idx="47">
                  <c:v>599</c:v>
                </c:pt>
                <c:pt idx="48">
                  <c:v>603</c:v>
                </c:pt>
                <c:pt idx="49">
                  <c:v>602</c:v>
                </c:pt>
                <c:pt idx="50">
                  <c:v>591</c:v>
                </c:pt>
                <c:pt idx="51">
                  <c:v>575</c:v>
                </c:pt>
                <c:pt idx="52">
                  <c:v>572</c:v>
                </c:pt>
                <c:pt idx="53">
                  <c:v>555</c:v>
                </c:pt>
                <c:pt idx="54">
                  <c:v>554</c:v>
                </c:pt>
                <c:pt idx="55">
                  <c:v>556</c:v>
                </c:pt>
                <c:pt idx="56">
                  <c:v>555</c:v>
                </c:pt>
                <c:pt idx="57">
                  <c:v>562</c:v>
                </c:pt>
                <c:pt idx="58">
                  <c:v>564</c:v>
                </c:pt>
                <c:pt idx="59">
                  <c:v>559</c:v>
                </c:pt>
                <c:pt idx="60">
                  <c:v>530</c:v>
                </c:pt>
                <c:pt idx="61">
                  <c:v>537</c:v>
                </c:pt>
                <c:pt idx="62">
                  <c:v>545</c:v>
                </c:pt>
                <c:pt idx="63">
                  <c:v>565</c:v>
                </c:pt>
                <c:pt idx="64">
                  <c:v>547</c:v>
                </c:pt>
                <c:pt idx="65">
                  <c:v>546</c:v>
                </c:pt>
                <c:pt idx="66">
                  <c:v>565</c:v>
                </c:pt>
                <c:pt idx="67">
                  <c:v>557</c:v>
                </c:pt>
                <c:pt idx="68">
                  <c:v>543</c:v>
                </c:pt>
                <c:pt idx="69">
                  <c:v>559</c:v>
                </c:pt>
                <c:pt idx="70">
                  <c:v>553</c:v>
                </c:pt>
                <c:pt idx="71">
                  <c:v>537</c:v>
                </c:pt>
                <c:pt idx="72">
                  <c:v>536</c:v>
                </c:pt>
                <c:pt idx="73">
                  <c:v>561</c:v>
                </c:pt>
                <c:pt idx="74">
                  <c:v>571</c:v>
                </c:pt>
                <c:pt idx="75">
                  <c:v>577</c:v>
                </c:pt>
                <c:pt idx="76">
                  <c:v>595</c:v>
                </c:pt>
                <c:pt idx="77">
                  <c:v>588</c:v>
                </c:pt>
                <c:pt idx="78">
                  <c:v>614</c:v>
                </c:pt>
                <c:pt idx="79">
                  <c:v>627</c:v>
                </c:pt>
                <c:pt idx="80">
                  <c:v>637</c:v>
                </c:pt>
                <c:pt idx="81">
                  <c:v>650</c:v>
                </c:pt>
                <c:pt idx="82">
                  <c:v>670</c:v>
                </c:pt>
                <c:pt idx="83">
                  <c:v>680</c:v>
                </c:pt>
                <c:pt idx="84">
                  <c:v>702</c:v>
                </c:pt>
                <c:pt idx="85">
                  <c:v>719</c:v>
                </c:pt>
                <c:pt idx="86">
                  <c:v>706</c:v>
                </c:pt>
                <c:pt idx="87">
                  <c:v>755</c:v>
                </c:pt>
                <c:pt idx="88">
                  <c:v>748</c:v>
                </c:pt>
                <c:pt idx="89">
                  <c:v>743</c:v>
                </c:pt>
                <c:pt idx="90">
                  <c:v>762</c:v>
                </c:pt>
                <c:pt idx="91">
                  <c:v>804</c:v>
                </c:pt>
                <c:pt idx="92">
                  <c:v>819</c:v>
                </c:pt>
                <c:pt idx="93">
                  <c:v>823</c:v>
                </c:pt>
                <c:pt idx="94">
                  <c:v>850</c:v>
                </c:pt>
                <c:pt idx="95">
                  <c:v>863</c:v>
                </c:pt>
                <c:pt idx="96">
                  <c:v>870</c:v>
                </c:pt>
                <c:pt idx="97">
                  <c:v>888</c:v>
                </c:pt>
                <c:pt idx="98">
                  <c:v>935</c:v>
                </c:pt>
                <c:pt idx="99">
                  <c:v>918</c:v>
                </c:pt>
                <c:pt idx="100">
                  <c:v>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CD-48D0-AF0B-C32FD1023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12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Sheet1!$E$2:$E$76</c:f>
              <c:numCache>
                <c:formatCode>General</c:formatCode>
                <c:ptCount val="75"/>
                <c:pt idx="0">
                  <c:v>6312</c:v>
                </c:pt>
                <c:pt idx="1">
                  <c:v>6349</c:v>
                </c:pt>
                <c:pt idx="2">
                  <c:v>6432</c:v>
                </c:pt>
                <c:pt idx="3">
                  <c:v>6529</c:v>
                </c:pt>
                <c:pt idx="4">
                  <c:v>6544</c:v>
                </c:pt>
                <c:pt idx="5">
                  <c:v>6142</c:v>
                </c:pt>
                <c:pt idx="6">
                  <c:v>6356</c:v>
                </c:pt>
                <c:pt idx="7">
                  <c:v>7059</c:v>
                </c:pt>
                <c:pt idx="8">
                  <c:v>7089</c:v>
                </c:pt>
                <c:pt idx="9">
                  <c:v>7181</c:v>
                </c:pt>
                <c:pt idx="10">
                  <c:v>7397</c:v>
                </c:pt>
                <c:pt idx="11">
                  <c:v>7500</c:v>
                </c:pt>
                <c:pt idx="12">
                  <c:v>7219</c:v>
                </c:pt>
                <c:pt idx="13">
                  <c:v>7488</c:v>
                </c:pt>
                <c:pt idx="14">
                  <c:v>8313</c:v>
                </c:pt>
                <c:pt idx="15">
                  <c:v>8503</c:v>
                </c:pt>
                <c:pt idx="16">
                  <c:v>8438</c:v>
                </c:pt>
                <c:pt idx="17">
                  <c:v>8440</c:v>
                </c:pt>
                <c:pt idx="18">
                  <c:v>8502</c:v>
                </c:pt>
                <c:pt idx="19">
                  <c:v>8119</c:v>
                </c:pt>
                <c:pt idx="20">
                  <c:v>8361</c:v>
                </c:pt>
                <c:pt idx="21">
                  <c:v>9018</c:v>
                </c:pt>
                <c:pt idx="22">
                  <c:v>8987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4B-49C3-A552-FC8CD36DE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Sheet1!$B$2:$B$76</c:f>
              <c:numCache>
                <c:formatCode>General</c:formatCode>
                <c:ptCount val="75"/>
                <c:pt idx="10">
                  <c:v>7089.0000000000036</c:v>
                </c:pt>
                <c:pt idx="11">
                  <c:v>7199.4756715842723</c:v>
                </c:pt>
                <c:pt idx="12">
                  <c:v>7323.5310625222701</c:v>
                </c:pt>
                <c:pt idx="13">
                  <c:v>7466.1467272331274</c:v>
                </c:pt>
                <c:pt idx="14">
                  <c:v>7626.5914642884209</c:v>
                </c:pt>
                <c:pt idx="15">
                  <c:v>7802.0784884780751</c:v>
                </c:pt>
                <c:pt idx="16">
                  <c:v>7993.5548683323659</c:v>
                </c:pt>
                <c:pt idx="17">
                  <c:v>8197.8123457349793</c:v>
                </c:pt>
                <c:pt idx="18">
                  <c:v>8410.9468574595812</c:v>
                </c:pt>
                <c:pt idx="19">
                  <c:v>8633.8709038087327</c:v>
                </c:pt>
                <c:pt idx="20">
                  <c:v>8866.7582849055616</c:v>
                </c:pt>
                <c:pt idx="21">
                  <c:v>9107.3963715448554</c:v>
                </c:pt>
                <c:pt idx="22">
                  <c:v>9353.6859238900142</c:v>
                </c:pt>
                <c:pt idx="23">
                  <c:v>9605.2466550954923</c:v>
                </c:pt>
                <c:pt idx="24">
                  <c:v>9862.115458770164</c:v>
                </c:pt>
                <c:pt idx="25">
                  <c:v>10125.307229884516</c:v>
                </c:pt>
                <c:pt idx="26">
                  <c:v>10394.182368281063</c:v>
                </c:pt>
                <c:pt idx="27">
                  <c:v>10666.957308901914</c:v>
                </c:pt>
                <c:pt idx="28">
                  <c:v>10941.425980190588</c:v>
                </c:pt>
                <c:pt idx="29">
                  <c:v>11217.125689619961</c:v>
                </c:pt>
                <c:pt idx="30">
                  <c:v>11493.941454732827</c:v>
                </c:pt>
                <c:pt idx="31">
                  <c:v>11771.447914168684</c:v>
                </c:pt>
                <c:pt idx="32">
                  <c:v>12049.066345645533</c:v>
                </c:pt>
                <c:pt idx="33">
                  <c:v>12326.15020722468</c:v>
                </c:pt>
                <c:pt idx="34">
                  <c:v>12602.041001775968</c:v>
                </c:pt>
                <c:pt idx="35">
                  <c:v>12875.672803685698</c:v>
                </c:pt>
                <c:pt idx="36">
                  <c:v>13146.558291311478</c:v>
                </c:pt>
                <c:pt idx="37">
                  <c:v>13413.733565045779</c:v>
                </c:pt>
                <c:pt idx="38">
                  <c:v>13676.318855306075</c:v>
                </c:pt>
                <c:pt idx="39">
                  <c:v>13933.758642698444</c:v>
                </c:pt>
                <c:pt idx="40">
                  <c:v>14185.427882116554</c:v>
                </c:pt>
                <c:pt idx="41">
                  <c:v>14430.561321021041</c:v>
                </c:pt>
                <c:pt idx="42">
                  <c:v>14668.23738522528</c:v>
                </c:pt>
                <c:pt idx="43">
                  <c:v>14897.757719810761</c:v>
                </c:pt>
                <c:pt idx="44">
                  <c:v>15118.311883220886</c:v>
                </c:pt>
                <c:pt idx="45">
                  <c:v>15329.170344585238</c:v>
                </c:pt>
                <c:pt idx="46">
                  <c:v>15529.690147031286</c:v>
                </c:pt>
                <c:pt idx="47">
                  <c:v>15719.124215303742</c:v>
                </c:pt>
                <c:pt idx="48">
                  <c:v>15896.770428500506</c:v>
                </c:pt>
                <c:pt idx="49">
                  <c:v>16061.945328685149</c:v>
                </c:pt>
                <c:pt idx="50">
                  <c:v>16213.966598710982</c:v>
                </c:pt>
                <c:pt idx="51">
                  <c:v>16352.22321805032</c:v>
                </c:pt>
                <c:pt idx="52">
                  <c:v>16476.144852263311</c:v>
                </c:pt>
                <c:pt idx="53">
                  <c:v>16585.235322278641</c:v>
                </c:pt>
                <c:pt idx="54">
                  <c:v>16679.028799471431</c:v>
                </c:pt>
                <c:pt idx="55">
                  <c:v>16757.095546402037</c:v>
                </c:pt>
                <c:pt idx="56">
                  <c:v>16819.052713041052</c:v>
                </c:pt>
                <c:pt idx="57">
                  <c:v>16864.550466113713</c:v>
                </c:pt>
                <c:pt idx="58">
                  <c:v>16893.294775961753</c:v>
                </c:pt>
                <c:pt idx="59">
                  <c:v>16905.071769074813</c:v>
                </c:pt>
                <c:pt idx="60">
                  <c:v>16899.768277302097</c:v>
                </c:pt>
                <c:pt idx="61">
                  <c:v>16877.365593774612</c:v>
                </c:pt>
                <c:pt idx="62">
                  <c:v>16837.833444892283</c:v>
                </c:pt>
                <c:pt idx="63">
                  <c:v>16781.219828086199</c:v>
                </c:pt>
                <c:pt idx="64">
                  <c:v>16707.677966265863</c:v>
                </c:pt>
                <c:pt idx="65">
                  <c:v>16617.382108424859</c:v>
                </c:pt>
                <c:pt idx="66">
                  <c:v>16510.569155374902</c:v>
                </c:pt>
                <c:pt idx="67">
                  <c:v>16387.56671709703</c:v>
                </c:pt>
                <c:pt idx="68">
                  <c:v>16248.783654321964</c:v>
                </c:pt>
                <c:pt idx="69">
                  <c:v>16094.655168119314</c:v>
                </c:pt>
                <c:pt idx="70">
                  <c:v>15925.683253650326</c:v>
                </c:pt>
                <c:pt idx="71">
                  <c:v>15742.413838034052</c:v>
                </c:pt>
                <c:pt idx="72">
                  <c:v>15545.444819375341</c:v>
                </c:pt>
                <c:pt idx="73">
                  <c:v>15335.418491216376</c:v>
                </c:pt>
                <c:pt idx="74">
                  <c:v>15113.01714012149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16-4360-A02D-44DD6057B4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Sheet1!$C$2:$C$76</c:f>
              <c:numCache>
                <c:formatCode>General</c:formatCode>
                <c:ptCount val="75"/>
                <c:pt idx="10">
                  <c:v>7089.0000000000036</c:v>
                </c:pt>
                <c:pt idx="11">
                  <c:v>7199.4756715842723</c:v>
                </c:pt>
                <c:pt idx="12">
                  <c:v>7323.5310625222701</c:v>
                </c:pt>
                <c:pt idx="13">
                  <c:v>7466.1467272331274</c:v>
                </c:pt>
                <c:pt idx="14">
                  <c:v>7626.5914642884209</c:v>
                </c:pt>
                <c:pt idx="15">
                  <c:v>7802.0784884780751</c:v>
                </c:pt>
                <c:pt idx="16">
                  <c:v>7993.5548683323659</c:v>
                </c:pt>
                <c:pt idx="17">
                  <c:v>8197.8123457349793</c:v>
                </c:pt>
                <c:pt idx="18">
                  <c:v>8410.9468574595812</c:v>
                </c:pt>
                <c:pt idx="19">
                  <c:v>8633.8709038087327</c:v>
                </c:pt>
                <c:pt idx="20">
                  <c:v>8866.7582849055616</c:v>
                </c:pt>
                <c:pt idx="21">
                  <c:v>9107.3963715448554</c:v>
                </c:pt>
                <c:pt idx="22">
                  <c:v>9345.3351319703888</c:v>
                </c:pt>
                <c:pt idx="23">
                  <c:v>9574.419236387148</c:v>
                </c:pt>
                <c:pt idx="24">
                  <c:v>9791.5449496838137</c:v>
                </c:pt>
                <c:pt idx="25">
                  <c:v>9996.032215526966</c:v>
                </c:pt>
                <c:pt idx="26">
                  <c:v>10186.364794345527</c:v>
                </c:pt>
                <c:pt idx="27">
                  <c:v>10360.301081280109</c:v>
                </c:pt>
                <c:pt idx="28">
                  <c:v>10515.502161412469</c:v>
                </c:pt>
                <c:pt idx="29">
                  <c:v>10651.649023559359</c:v>
                </c:pt>
                <c:pt idx="30">
                  <c:v>10769.10330879775</c:v>
                </c:pt>
                <c:pt idx="31">
                  <c:v>10868.189373068637</c:v>
                </c:pt>
                <c:pt idx="32">
                  <c:v>10949.346727562253</c:v>
                </c:pt>
                <c:pt idx="33">
                  <c:v>11013.285607559314</c:v>
                </c:pt>
                <c:pt idx="34">
                  <c:v>11060.884523797777</c:v>
                </c:pt>
                <c:pt idx="35">
                  <c:v>11092.65951487432</c:v>
                </c:pt>
                <c:pt idx="36">
                  <c:v>11109.715109716777</c:v>
                </c:pt>
                <c:pt idx="37">
                  <c:v>11112.704936890044</c:v>
                </c:pt>
                <c:pt idx="38">
                  <c:v>11102.35610583744</c:v>
                </c:pt>
                <c:pt idx="39">
                  <c:v>11079.685245374692</c:v>
                </c:pt>
                <c:pt idx="40">
                  <c:v>11045.586063277704</c:v>
                </c:pt>
                <c:pt idx="41">
                  <c:v>11000.771827667772</c:v>
                </c:pt>
                <c:pt idx="42">
                  <c:v>10945.789115869778</c:v>
                </c:pt>
                <c:pt idx="43">
                  <c:v>10881.411978579757</c:v>
                </c:pt>
                <c:pt idx="44">
                  <c:v>10808.290316124952</c:v>
                </c:pt>
                <c:pt idx="45">
                  <c:v>10727.092300848797</c:v>
                </c:pt>
                <c:pt idx="46">
                  <c:v>10638.498542207739</c:v>
                </c:pt>
                <c:pt idx="47">
                  <c:v>10543.016546135781</c:v>
                </c:pt>
                <c:pt idx="48">
                  <c:v>10441.139444668002</c:v>
                </c:pt>
                <c:pt idx="49">
                  <c:v>10333.317584736142</c:v>
                </c:pt>
                <c:pt idx="50">
                  <c:v>10219.944305668119</c:v>
                </c:pt>
                <c:pt idx="51">
                  <c:v>10101.427063463654</c:v>
                </c:pt>
                <c:pt idx="52">
                  <c:v>9978.155353407552</c:v>
                </c:pt>
                <c:pt idx="53">
                  <c:v>9850.5352316502012</c:v>
                </c:pt>
                <c:pt idx="54">
                  <c:v>9718.9356602628504</c:v>
                </c:pt>
                <c:pt idx="55">
                  <c:v>9583.6919478325963</c:v>
                </c:pt>
                <c:pt idx="56">
                  <c:v>9445.1164115903375</c:v>
                </c:pt>
                <c:pt idx="57">
                  <c:v>9303.48503765229</c:v>
                </c:pt>
                <c:pt idx="58">
                  <c:v>9159.0581405169778</c:v>
                </c:pt>
                <c:pt idx="59">
                  <c:v>9012.1034142635617</c:v>
                </c:pt>
                <c:pt idx="60">
                  <c:v>8862.914916265745</c:v>
                </c:pt>
                <c:pt idx="61">
                  <c:v>8711.8055513815107</c:v>
                </c:pt>
                <c:pt idx="62">
                  <c:v>8559.002221356779</c:v>
                </c:pt>
                <c:pt idx="63">
                  <c:v>8404.7349870957496</c:v>
                </c:pt>
                <c:pt idx="64">
                  <c:v>8249.2640262736186</c:v>
                </c:pt>
                <c:pt idx="65">
                  <c:v>8092.7967328497343</c:v>
                </c:pt>
                <c:pt idx="66">
                  <c:v>7935.5295179108189</c:v>
                </c:pt>
                <c:pt idx="67">
                  <c:v>7777.6775713925217</c:v>
                </c:pt>
                <c:pt idx="68">
                  <c:v>7619.4682489273082</c:v>
                </c:pt>
                <c:pt idx="69">
                  <c:v>7461.0889870394021</c:v>
                </c:pt>
                <c:pt idx="70">
                  <c:v>7302.7308776868058</c:v>
                </c:pt>
                <c:pt idx="71">
                  <c:v>7144.5693789871184</c:v>
                </c:pt>
                <c:pt idx="72">
                  <c:v>6986.7768834951012</c:v>
                </c:pt>
                <c:pt idx="73">
                  <c:v>6829.5196870004265</c:v>
                </c:pt>
                <c:pt idx="74">
                  <c:v>6672.9574811970288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16-4360-A02D-44DD6057B4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Sheet1!$D$2:$D$76</c:f>
              <c:numCache>
                <c:formatCode>General</c:formatCode>
                <c:ptCount val="75"/>
                <c:pt idx="10">
                  <c:v>7089.0000000000036</c:v>
                </c:pt>
                <c:pt idx="11">
                  <c:v>7199.4756715842723</c:v>
                </c:pt>
                <c:pt idx="12">
                  <c:v>7323.5310625222701</c:v>
                </c:pt>
                <c:pt idx="13">
                  <c:v>7466.1467272331274</c:v>
                </c:pt>
                <c:pt idx="14">
                  <c:v>7626.5914642884209</c:v>
                </c:pt>
                <c:pt idx="15">
                  <c:v>7802.0784884780751</c:v>
                </c:pt>
                <c:pt idx="16">
                  <c:v>7993.5548683323659</c:v>
                </c:pt>
                <c:pt idx="17">
                  <c:v>8197.8123457349793</c:v>
                </c:pt>
                <c:pt idx="18">
                  <c:v>8410.9468574595812</c:v>
                </c:pt>
                <c:pt idx="19">
                  <c:v>8633.8709038087327</c:v>
                </c:pt>
                <c:pt idx="20">
                  <c:v>8866.7582849055616</c:v>
                </c:pt>
                <c:pt idx="21">
                  <c:v>9107.3963715448554</c:v>
                </c:pt>
                <c:pt idx="22">
                  <c:v>9338.9516557829465</c:v>
                </c:pt>
                <c:pt idx="23">
                  <c:v>9550.8483861717305</c:v>
                </c:pt>
                <c:pt idx="24">
                  <c:v>9737.7574867910444</c:v>
                </c:pt>
                <c:pt idx="25">
                  <c:v>9898.0899945540059</c:v>
                </c:pt>
                <c:pt idx="26">
                  <c:v>10030.206463665194</c:v>
                </c:pt>
                <c:pt idx="27">
                  <c:v>10132.158540734139</c:v>
                </c:pt>
                <c:pt idx="28">
                  <c:v>10202.191463147952</c:v>
                </c:pt>
                <c:pt idx="29">
                  <c:v>10240.785320932262</c:v>
                </c:pt>
                <c:pt idx="30">
                  <c:v>10249.331232733633</c:v>
                </c:pt>
                <c:pt idx="31">
                  <c:v>10229.347597907883</c:v>
                </c:pt>
                <c:pt idx="32">
                  <c:v>10182.612238142048</c:v>
                </c:pt>
                <c:pt idx="33">
                  <c:v>10111.358347473068</c:v>
                </c:pt>
                <c:pt idx="34">
                  <c:v>10018.040410149517</c:v>
                </c:pt>
                <c:pt idx="35">
                  <c:v>9904.6894952275452</c:v>
                </c:pt>
                <c:pt idx="36">
                  <c:v>9773.8308727770636</c:v>
                </c:pt>
                <c:pt idx="37">
                  <c:v>9627.4555526615295</c:v>
                </c:pt>
                <c:pt idx="38">
                  <c:v>9467.5194456379304</c:v>
                </c:pt>
                <c:pt idx="39">
                  <c:v>9296.145088272302</c:v>
                </c:pt>
                <c:pt idx="40">
                  <c:v>9115.2006465279301</c:v>
                </c:pt>
                <c:pt idx="41">
                  <c:v>8926.259493857222</c:v>
                </c:pt>
                <c:pt idx="42">
                  <c:v>8730.6448535500112</c:v>
                </c:pt>
                <c:pt idx="43">
                  <c:v>8529.8433491366031</c:v>
                </c:pt>
                <c:pt idx="44">
                  <c:v>8325.1484199926545</c:v>
                </c:pt>
                <c:pt idx="45">
                  <c:v>8117.7708240823267</c:v>
                </c:pt>
                <c:pt idx="46">
                  <c:v>7908.8306325773801</c:v>
                </c:pt>
                <c:pt idx="47">
                  <c:v>7699.1832367334382</c:v>
                </c:pt>
                <c:pt idx="48">
                  <c:v>7489.5936926682471</c:v>
                </c:pt>
                <c:pt idx="49">
                  <c:v>7280.7149539904376</c:v>
                </c:pt>
                <c:pt idx="50">
                  <c:v>7073.0840402627055</c:v>
                </c:pt>
                <c:pt idx="51">
                  <c:v>6867.2014209237423</c:v>
                </c:pt>
                <c:pt idx="52">
                  <c:v>6663.5048720277673</c:v>
                </c:pt>
                <c:pt idx="53">
                  <c:v>6462.411377550191</c:v>
                </c:pt>
                <c:pt idx="54">
                  <c:v>6264.2620789674947</c:v>
                </c:pt>
                <c:pt idx="55">
                  <c:v>6069.3295943864869</c:v>
                </c:pt>
                <c:pt idx="56">
                  <c:v>5877.8339321753583</c:v>
                </c:pt>
                <c:pt idx="57">
                  <c:v>5689.9345510304011</c:v>
                </c:pt>
                <c:pt idx="58">
                  <c:v>5505.7539299676691</c:v>
                </c:pt>
                <c:pt idx="59">
                  <c:v>5325.4036332268579</c:v>
                </c:pt>
                <c:pt idx="60">
                  <c:v>5149.0056013976246</c:v>
                </c:pt>
                <c:pt idx="61">
                  <c:v>4976.6866565624141</c:v>
                </c:pt>
                <c:pt idx="62">
                  <c:v>4808.4770400813068</c:v>
                </c:pt>
                <c:pt idx="63">
                  <c:v>4644.4010465361971</c:v>
                </c:pt>
                <c:pt idx="64">
                  <c:v>4484.5054265515082</c:v>
                </c:pt>
                <c:pt idx="65">
                  <c:v>4328.7784106916351</c:v>
                </c:pt>
                <c:pt idx="66">
                  <c:v>4177.1920828169941</c:v>
                </c:pt>
                <c:pt idx="67">
                  <c:v>4029.7333884076584</c:v>
                </c:pt>
                <c:pt idx="68">
                  <c:v>3886.3991923585922</c:v>
                </c:pt>
                <c:pt idx="69">
                  <c:v>3747.1454151398461</c:v>
                </c:pt>
                <c:pt idx="70">
                  <c:v>3611.9316250742668</c:v>
                </c:pt>
                <c:pt idx="71">
                  <c:v>3480.70271474521</c:v>
                </c:pt>
                <c:pt idx="72">
                  <c:v>3353.402806175061</c:v>
                </c:pt>
                <c:pt idx="73">
                  <c:v>3229.9732465308011</c:v>
                </c:pt>
                <c:pt idx="74">
                  <c:v>3110.3523366231161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16-4360-A02D-44DD6057B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000242690338468"/>
          <c:y val="4.6874997116449491E-2"/>
          <c:w val="0.37218278064565652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Sheet1!$E$2:$E$76</c:f>
              <c:numCache>
                <c:formatCode>General</c:formatCode>
                <c:ptCount val="75"/>
                <c:pt idx="0">
                  <c:v>1164</c:v>
                </c:pt>
                <c:pt idx="1">
                  <c:v>1208</c:v>
                </c:pt>
                <c:pt idx="2">
                  <c:v>1239</c:v>
                </c:pt>
                <c:pt idx="3">
                  <c:v>1266</c:v>
                </c:pt>
                <c:pt idx="4">
                  <c:v>1267</c:v>
                </c:pt>
                <c:pt idx="5">
                  <c:v>1267</c:v>
                </c:pt>
                <c:pt idx="6">
                  <c:v>1280</c:v>
                </c:pt>
                <c:pt idx="7">
                  <c:v>1362</c:v>
                </c:pt>
                <c:pt idx="8">
                  <c:v>1387</c:v>
                </c:pt>
                <c:pt idx="9">
                  <c:v>1403</c:v>
                </c:pt>
                <c:pt idx="10">
                  <c:v>1457</c:v>
                </c:pt>
                <c:pt idx="11">
                  <c:v>1436</c:v>
                </c:pt>
                <c:pt idx="12">
                  <c:v>1465</c:v>
                </c:pt>
                <c:pt idx="13">
                  <c:v>1503</c:v>
                </c:pt>
                <c:pt idx="14">
                  <c:v>1586</c:v>
                </c:pt>
                <c:pt idx="15">
                  <c:v>1598</c:v>
                </c:pt>
                <c:pt idx="16">
                  <c:v>1623</c:v>
                </c:pt>
                <c:pt idx="17">
                  <c:v>1651</c:v>
                </c:pt>
                <c:pt idx="18">
                  <c:v>1669</c:v>
                </c:pt>
                <c:pt idx="19">
                  <c:v>1668</c:v>
                </c:pt>
                <c:pt idx="20">
                  <c:v>1673</c:v>
                </c:pt>
                <c:pt idx="21">
                  <c:v>1763</c:v>
                </c:pt>
                <c:pt idx="22">
                  <c:v>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7-40CB-B839-EFC1D5457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Sheet1!$B$2:$B$76</c:f>
              <c:numCache>
                <c:formatCode>General</c:formatCode>
                <c:ptCount val="75"/>
                <c:pt idx="10">
                  <c:v>1369.948188582611</c:v>
                </c:pt>
                <c:pt idx="11">
                  <c:v>1391.2975955750383</c:v>
                </c:pt>
                <c:pt idx="12">
                  <c:v>1415.2712812993177</c:v>
                </c:pt>
                <c:pt idx="13">
                  <c:v>1442.8317371512212</c:v>
                </c:pt>
                <c:pt idx="14">
                  <c:v>1473.8376585641868</c:v>
                </c:pt>
                <c:pt idx="15">
                  <c:v>1507.7504997136252</c:v>
                </c:pt>
                <c:pt idx="16">
                  <c:v>1544.7532814512106</c:v>
                </c:pt>
                <c:pt idx="17">
                  <c:v>1584.2260083763288</c:v>
                </c:pt>
                <c:pt idx="18">
                  <c:v>1625.4142208550363</c:v>
                </c:pt>
                <c:pt idx="19">
                  <c:v>1668.4942594341767</c:v>
                </c:pt>
                <c:pt idx="20">
                  <c:v>1713.4997109615217</c:v>
                </c:pt>
                <c:pt idx="21">
                  <c:v>1760.0029851744553</c:v>
                </c:pt>
                <c:pt idx="22">
                  <c:v>1807.5984042888679</c:v>
                </c:pt>
                <c:pt idx="23">
                  <c:v>1856.2124779287976</c:v>
                </c:pt>
                <c:pt idx="24">
                  <c:v>1905.8523357786353</c:v>
                </c:pt>
                <c:pt idx="25">
                  <c:v>1956.7141061394698</c:v>
                </c:pt>
                <c:pt idx="26">
                  <c:v>2008.6741863766326</c:v>
                </c:pt>
                <c:pt idx="27">
                  <c:v>2061.3879028097354</c:v>
                </c:pt>
                <c:pt idx="28">
                  <c:v>2114.4289324407969</c:v>
                </c:pt>
                <c:pt idx="29">
                  <c:v>2167.7078600082282</c:v>
                </c:pt>
                <c:pt idx="30">
                  <c:v>2221.2024651693905</c:v>
                </c:pt>
                <c:pt idx="31">
                  <c:v>2274.8305469050551</c:v>
                </c:pt>
                <c:pt idx="32">
                  <c:v>2328.4802672208762</c:v>
                </c:pt>
                <c:pt idx="33">
                  <c:v>2382.0266819840058</c:v>
                </c:pt>
                <c:pt idx="34">
                  <c:v>2435.3425367226369</c:v>
                </c:pt>
                <c:pt idx="35">
                  <c:v>2488.2218414715194</c:v>
                </c:pt>
                <c:pt idx="36">
                  <c:v>2540.5704213962272</c:v>
                </c:pt>
                <c:pt idx="37">
                  <c:v>2592.2020030419276</c:v>
                </c:pt>
                <c:pt idx="38">
                  <c:v>2642.9465710685226</c:v>
                </c:pt>
                <c:pt idx="39">
                  <c:v>2692.6967714363132</c:v>
                </c:pt>
                <c:pt idx="40">
                  <c:v>2741.3318142720873</c:v>
                </c:pt>
                <c:pt idx="41">
                  <c:v>2788.7038146371924</c:v>
                </c:pt>
                <c:pt idx="42">
                  <c:v>2834.6346784580473</c:v>
                </c:pt>
                <c:pt idx="43">
                  <c:v>2878.9894487512133</c:v>
                </c:pt>
                <c:pt idx="44">
                  <c:v>2921.611507807223</c:v>
                </c:pt>
                <c:pt idx="45">
                  <c:v>2962.3598738945993</c:v>
                </c:pt>
                <c:pt idx="46">
                  <c:v>3001.110295693994</c:v>
                </c:pt>
                <c:pt idx="47">
                  <c:v>3037.7184010241795</c:v>
                </c:pt>
                <c:pt idx="48">
                  <c:v>3072.048505125952</c:v>
                </c:pt>
                <c:pt idx="49">
                  <c:v>3103.9685298554296</c:v>
                </c:pt>
                <c:pt idx="50">
                  <c:v>3133.3466175261756</c:v>
                </c:pt>
                <c:pt idx="51">
                  <c:v>3160.0646885127012</c:v>
                </c:pt>
                <c:pt idx="52">
                  <c:v>3184.0125257699001</c:v>
                </c:pt>
                <c:pt idx="53">
                  <c:v>3205.0942427665327</c:v>
                </c:pt>
                <c:pt idx="54">
                  <c:v>3223.2198181905878</c:v>
                </c:pt>
                <c:pt idx="55">
                  <c:v>3238.3062053461981</c:v>
                </c:pt>
                <c:pt idx="56">
                  <c:v>3250.2794185225034</c:v>
                </c:pt>
                <c:pt idx="57">
                  <c:v>3259.071852491536</c:v>
                </c:pt>
                <c:pt idx="58">
                  <c:v>3264.6266860658593</c:v>
                </c:pt>
                <c:pt idx="59">
                  <c:v>3266.9025882216201</c:v>
                </c:pt>
                <c:pt idx="60">
                  <c:v>3265.8776892306205</c:v>
                </c:pt>
                <c:pt idx="61">
                  <c:v>3261.5483739932292</c:v>
                </c:pt>
                <c:pt idx="62">
                  <c:v>3253.908792140764</c:v>
                </c:pt>
                <c:pt idx="63">
                  <c:v>3242.968219169597</c:v>
                </c:pt>
                <c:pt idx="64">
                  <c:v>3228.7562653840469</c:v>
                </c:pt>
                <c:pt idx="65">
                  <c:v>3211.3066043760355</c:v>
                </c:pt>
                <c:pt idx="66">
                  <c:v>3190.6650171919546</c:v>
                </c:pt>
                <c:pt idx="67">
                  <c:v>3166.8948144115884</c:v>
                </c:pt>
                <c:pt idx="68">
                  <c:v>3140.075008309931</c:v>
                </c:pt>
                <c:pt idx="69">
                  <c:v>3110.2897014285236</c:v>
                </c:pt>
                <c:pt idx="70">
                  <c:v>3077.6359042571135</c:v>
                </c:pt>
                <c:pt idx="71">
                  <c:v>3042.2191171297177</c:v>
                </c:pt>
                <c:pt idx="72">
                  <c:v>3004.1548837655769</c:v>
                </c:pt>
                <c:pt idx="73">
                  <c:v>2963.5673272955482</c:v>
                </c:pt>
                <c:pt idx="74">
                  <c:v>2920.588299496033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97-40CB-B839-EFC1D54577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Sheet1!$C$2:$C$76</c:f>
              <c:numCache>
                <c:formatCode>General</c:formatCode>
                <c:ptCount val="75"/>
                <c:pt idx="10">
                  <c:v>1369.948188582611</c:v>
                </c:pt>
                <c:pt idx="11">
                  <c:v>1391.2975955750383</c:v>
                </c:pt>
                <c:pt idx="12">
                  <c:v>1415.2712812993177</c:v>
                </c:pt>
                <c:pt idx="13">
                  <c:v>1442.8317371512212</c:v>
                </c:pt>
                <c:pt idx="14">
                  <c:v>1473.8376585641868</c:v>
                </c:pt>
                <c:pt idx="15">
                  <c:v>1507.7504997136252</c:v>
                </c:pt>
                <c:pt idx="16">
                  <c:v>1544.7532814512106</c:v>
                </c:pt>
                <c:pt idx="17">
                  <c:v>1584.2260083763288</c:v>
                </c:pt>
                <c:pt idx="18">
                  <c:v>1625.4142208550363</c:v>
                </c:pt>
                <c:pt idx="19">
                  <c:v>1668.4942594341767</c:v>
                </c:pt>
                <c:pt idx="20">
                  <c:v>1713.4997109615217</c:v>
                </c:pt>
                <c:pt idx="21">
                  <c:v>1760.0029851744553</c:v>
                </c:pt>
                <c:pt idx="22">
                  <c:v>1805.9846150007425</c:v>
                </c:pt>
                <c:pt idx="23">
                  <c:v>1850.2550838791187</c:v>
                </c:pt>
                <c:pt idx="24">
                  <c:v>1892.2145954640355</c:v>
                </c:pt>
                <c:pt idx="25">
                  <c:v>1931.7317289708822</c:v>
                </c:pt>
                <c:pt idx="26">
                  <c:v>1968.5134713295711</c:v>
                </c:pt>
                <c:pt idx="27">
                  <c:v>2002.1266327366548</c:v>
                </c:pt>
                <c:pt idx="28">
                  <c:v>2032.1192182343823</c:v>
                </c:pt>
                <c:pt idx="29">
                  <c:v>2058.4295789593561</c:v>
                </c:pt>
                <c:pt idx="30">
                  <c:v>2081.1276019955526</c:v>
                </c:pt>
                <c:pt idx="31">
                  <c:v>2100.2759690800049</c:v>
                </c:pt>
                <c:pt idx="32">
                  <c:v>2115.9596156844182</c:v>
                </c:pt>
                <c:pt idx="33">
                  <c:v>2128.3157946704491</c:v>
                </c:pt>
                <c:pt idx="34">
                  <c:v>2137.5142781066711</c:v>
                </c:pt>
                <c:pt idx="35">
                  <c:v>2143.6547903746273</c:v>
                </c:pt>
                <c:pt idx="36">
                  <c:v>2146.9507815242423</c:v>
                </c:pt>
                <c:pt idx="37">
                  <c:v>2147.5285651778172</c:v>
                </c:pt>
                <c:pt idx="38">
                  <c:v>2145.5286551264048</c:v>
                </c:pt>
                <c:pt idx="39">
                  <c:v>2141.1475147364276</c:v>
                </c:pt>
                <c:pt idx="40">
                  <c:v>2134.5578529017657</c:v>
                </c:pt>
                <c:pt idx="41">
                  <c:v>2125.8975085800644</c:v>
                </c:pt>
                <c:pt idx="42">
                  <c:v>2115.2721077575193</c:v>
                </c:pt>
                <c:pt idx="43">
                  <c:v>2102.8312356152428</c:v>
                </c:pt>
                <c:pt idx="44">
                  <c:v>2088.7004852941668</c:v>
                </c:pt>
                <c:pt idx="45">
                  <c:v>2073.0089809996157</c:v>
                </c:pt>
                <c:pt idx="46">
                  <c:v>2055.8882504071426</c:v>
                </c:pt>
                <c:pt idx="47">
                  <c:v>2037.4363689625056</c:v>
                </c:pt>
                <c:pt idx="48">
                  <c:v>2017.7486343576488</c:v>
                </c:pt>
                <c:pt idx="49">
                  <c:v>1996.9120760697012</c:v>
                </c:pt>
                <c:pt idx="50">
                  <c:v>1975.0027068648897</c:v>
                </c:pt>
                <c:pt idx="51">
                  <c:v>1952.0992675541529</c:v>
                </c:pt>
                <c:pt idx="52">
                  <c:v>1928.2770280429611</c:v>
                </c:pt>
                <c:pt idx="53">
                  <c:v>1903.6144586215796</c:v>
                </c:pt>
                <c:pt idx="54">
                  <c:v>1878.1828611550329</c:v>
                </c:pt>
                <c:pt idx="55">
                  <c:v>1852.0470339775729</c:v>
                </c:pt>
                <c:pt idx="56">
                  <c:v>1825.2673323473082</c:v>
                </c:pt>
                <c:pt idx="57">
                  <c:v>1797.8970905398749</c:v>
                </c:pt>
                <c:pt idx="58">
                  <c:v>1769.9866142931367</c:v>
                </c:pt>
                <c:pt idx="59">
                  <c:v>1741.5876354478098</c:v>
                </c:pt>
                <c:pt idx="60">
                  <c:v>1712.7569805473345</c:v>
                </c:pt>
                <c:pt idx="61">
                  <c:v>1683.5551184086655</c:v>
                </c:pt>
                <c:pt idx="62">
                  <c:v>1654.0258977602282</c:v>
                </c:pt>
                <c:pt idx="63">
                  <c:v>1624.2137778373128</c:v>
                </c:pt>
                <c:pt idx="64">
                  <c:v>1594.1690379366955</c:v>
                </c:pt>
                <c:pt idx="65">
                  <c:v>1563.9317569099676</c:v>
                </c:pt>
                <c:pt idx="66">
                  <c:v>1533.53989117023</c:v>
                </c:pt>
                <c:pt idx="67">
                  <c:v>1503.0350261403273</c:v>
                </c:pt>
                <c:pt idx="68">
                  <c:v>1472.4610982621921</c:v>
                </c:pt>
                <c:pt idx="69">
                  <c:v>1441.854329616066</c:v>
                </c:pt>
                <c:pt idx="70">
                  <c:v>1411.2516486942213</c:v>
                </c:pt>
                <c:pt idx="71">
                  <c:v>1380.6869627516135</c:v>
                </c:pt>
                <c:pt idx="72">
                  <c:v>1350.1935866236379</c:v>
                </c:pt>
                <c:pt idx="73">
                  <c:v>1319.8036569467499</c:v>
                </c:pt>
                <c:pt idx="74">
                  <c:v>1289.548034116892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97-40CB-B839-EFC1D54577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Sheet1!$D$2:$D$76</c:f>
              <c:numCache>
                <c:formatCode>General</c:formatCode>
                <c:ptCount val="75"/>
                <c:pt idx="10">
                  <c:v>1369.948188582611</c:v>
                </c:pt>
                <c:pt idx="11">
                  <c:v>1391.2975955750383</c:v>
                </c:pt>
                <c:pt idx="12">
                  <c:v>1415.2712812993177</c:v>
                </c:pt>
                <c:pt idx="13">
                  <c:v>1442.8317371512212</c:v>
                </c:pt>
                <c:pt idx="14">
                  <c:v>1473.8376585641868</c:v>
                </c:pt>
                <c:pt idx="15">
                  <c:v>1507.7504997136252</c:v>
                </c:pt>
                <c:pt idx="16">
                  <c:v>1544.7532814512106</c:v>
                </c:pt>
                <c:pt idx="17">
                  <c:v>1584.2260083763288</c:v>
                </c:pt>
                <c:pt idx="18">
                  <c:v>1625.4142208550363</c:v>
                </c:pt>
                <c:pt idx="19">
                  <c:v>1668.4942594341767</c:v>
                </c:pt>
                <c:pt idx="20">
                  <c:v>1713.4997109615217</c:v>
                </c:pt>
                <c:pt idx="21">
                  <c:v>1760.0029851744553</c:v>
                </c:pt>
                <c:pt idx="22">
                  <c:v>1804.7510091833005</c:v>
                </c:pt>
                <c:pt idx="23">
                  <c:v>1845.700020604191</c:v>
                </c:pt>
                <c:pt idx="24">
                  <c:v>1881.8201763134637</c:v>
                </c:pt>
                <c:pt idx="25">
                  <c:v>1912.8044094324898</c:v>
                </c:pt>
                <c:pt idx="26">
                  <c:v>1938.3358973067741</c:v>
                </c:pt>
                <c:pt idx="27">
                  <c:v>1958.0381209353307</c:v>
                </c:pt>
                <c:pt idx="28">
                  <c:v>1971.5719727059541</c:v>
                </c:pt>
                <c:pt idx="29">
                  <c:v>1979.0302299442146</c:v>
                </c:pt>
                <c:pt idx="30">
                  <c:v>1980.6817261202727</c:v>
                </c:pt>
                <c:pt idx="31">
                  <c:v>1976.8198916822937</c:v>
                </c:pt>
                <c:pt idx="32">
                  <c:v>1967.7882904051091</c:v>
                </c:pt>
                <c:pt idx="33">
                  <c:v>1954.0184867019868</c:v>
                </c:pt>
                <c:pt idx="34">
                  <c:v>1935.9848092864609</c:v>
                </c:pt>
                <c:pt idx="35">
                  <c:v>1914.0797619495252</c:v>
                </c:pt>
                <c:pt idx="36">
                  <c:v>1888.7913527540882</c:v>
                </c:pt>
                <c:pt idx="37">
                  <c:v>1860.5043440581544</c:v>
                </c:pt>
                <c:pt idx="38">
                  <c:v>1829.5967153226579</c:v>
                </c:pt>
                <c:pt idx="39">
                  <c:v>1796.4786464211836</c:v>
                </c:pt>
                <c:pt idx="40">
                  <c:v>1761.5111601464207</c:v>
                </c:pt>
                <c:pt idx="41">
                  <c:v>1724.99831068247</c:v>
                </c:pt>
                <c:pt idx="42">
                  <c:v>1687.1958107319688</c:v>
                </c:pt>
                <c:pt idx="43">
                  <c:v>1648.3909500695606</c:v>
                </c:pt>
                <c:pt idx="44">
                  <c:v>1608.8336856609278</c:v>
                </c:pt>
                <c:pt idx="45">
                  <c:v>1568.7579963013609</c:v>
                </c:pt>
                <c:pt idx="46">
                  <c:v>1528.3803355770972</c:v>
                </c:pt>
                <c:pt idx="47">
                  <c:v>1487.8660077202105</c:v>
                </c:pt>
                <c:pt idx="48">
                  <c:v>1447.3628597109055</c:v>
                </c:pt>
                <c:pt idx="49">
                  <c:v>1406.9970747362847</c:v>
                </c:pt>
                <c:pt idx="50">
                  <c:v>1366.872431746433</c:v>
                </c:pt>
                <c:pt idx="51">
                  <c:v>1327.0856463854434</c:v>
                </c:pt>
                <c:pt idx="52">
                  <c:v>1287.7213188102467</c:v>
                </c:pt>
                <c:pt idx="53">
                  <c:v>1248.8600311116568</c:v>
                </c:pt>
                <c:pt idx="54">
                  <c:v>1210.567708828926</c:v>
                </c:pt>
                <c:pt idx="55">
                  <c:v>1172.8970353703762</c:v>
                </c:pt>
                <c:pt idx="56">
                  <c:v>1135.8905273202192</c:v>
                </c:pt>
                <c:pt idx="57">
                  <c:v>1099.5790000476381</c:v>
                </c:pt>
                <c:pt idx="58">
                  <c:v>1063.9861226041467</c:v>
                </c:pt>
                <c:pt idx="59">
                  <c:v>1029.1334547623621</c:v>
                </c:pt>
                <c:pt idx="60">
                  <c:v>995.0445615229778</c:v>
                </c:pt>
                <c:pt idx="61">
                  <c:v>961.74395123443742</c:v>
                </c:pt>
                <c:pt idx="62">
                  <c:v>929.23746803504844</c:v>
                </c:pt>
                <c:pt idx="63">
                  <c:v>897.52980684912438</c:v>
                </c:pt>
                <c:pt idx="64">
                  <c:v>866.63000222783535</c:v>
                </c:pt>
                <c:pt idx="65">
                  <c:v>836.5357797295128</c:v>
                </c:pt>
                <c:pt idx="66">
                  <c:v>807.24174456436197</c:v>
                </c:pt>
                <c:pt idx="67">
                  <c:v>778.7453739483617</c:v>
                </c:pt>
                <c:pt idx="68">
                  <c:v>751.04606202293314</c:v>
                </c:pt>
                <c:pt idx="69">
                  <c:v>724.13529042551352</c:v>
                </c:pt>
                <c:pt idx="70">
                  <c:v>698.00524574054668</c:v>
                </c:pt>
                <c:pt idx="71">
                  <c:v>672.6452784680173</c:v>
                </c:pt>
                <c:pt idx="72">
                  <c:v>648.04459019711771</c:v>
                </c:pt>
                <c:pt idx="73">
                  <c:v>624.1918462766489</c:v>
                </c:pt>
                <c:pt idx="74">
                  <c:v>601.07512334751414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97-40CB-B839-EFC1D5457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000242690338468"/>
          <c:y val="4.6874997116449491E-2"/>
          <c:w val="0.37218278064565652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Sheet1!$E$2:$E$76</c:f>
              <c:numCache>
                <c:formatCode>General</c:formatCode>
                <c:ptCount val="75"/>
                <c:pt idx="0">
                  <c:v>6312</c:v>
                </c:pt>
                <c:pt idx="1">
                  <c:v>6349</c:v>
                </c:pt>
                <c:pt idx="2">
                  <c:v>6432</c:v>
                </c:pt>
                <c:pt idx="3">
                  <c:v>6529</c:v>
                </c:pt>
                <c:pt idx="4">
                  <c:v>6544</c:v>
                </c:pt>
                <c:pt idx="5">
                  <c:v>6142</c:v>
                </c:pt>
                <c:pt idx="6">
                  <c:v>6356</c:v>
                </c:pt>
                <c:pt idx="7">
                  <c:v>7059</c:v>
                </c:pt>
                <c:pt idx="8">
                  <c:v>7089</c:v>
                </c:pt>
                <c:pt idx="9">
                  <c:v>7181</c:v>
                </c:pt>
                <c:pt idx="10">
                  <c:v>7397</c:v>
                </c:pt>
                <c:pt idx="11">
                  <c:v>7500</c:v>
                </c:pt>
                <c:pt idx="12">
                  <c:v>7219</c:v>
                </c:pt>
                <c:pt idx="13">
                  <c:v>7488</c:v>
                </c:pt>
                <c:pt idx="14">
                  <c:v>8313</c:v>
                </c:pt>
                <c:pt idx="15">
                  <c:v>8503</c:v>
                </c:pt>
                <c:pt idx="16">
                  <c:v>8438</c:v>
                </c:pt>
                <c:pt idx="17">
                  <c:v>8440</c:v>
                </c:pt>
                <c:pt idx="18">
                  <c:v>8502</c:v>
                </c:pt>
                <c:pt idx="19">
                  <c:v>8119</c:v>
                </c:pt>
                <c:pt idx="20">
                  <c:v>8361</c:v>
                </c:pt>
                <c:pt idx="21">
                  <c:v>9018</c:v>
                </c:pt>
                <c:pt idx="22">
                  <c:v>8987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4B-49C3-A552-FC8CD36DE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Sheet1!$B$2:$B$76</c:f>
              <c:numCache>
                <c:formatCode>General</c:formatCode>
                <c:ptCount val="75"/>
                <c:pt idx="10">
                  <c:v>7396.6721847127392</c:v>
                </c:pt>
                <c:pt idx="11">
                  <c:v>7591.1030118845256</c:v>
                </c:pt>
                <c:pt idx="12">
                  <c:v>7749.3859778646865</c:v>
                </c:pt>
                <c:pt idx="13">
                  <c:v>7917.8036625403047</c:v>
                </c:pt>
                <c:pt idx="14">
                  <c:v>8103.9882902353575</c:v>
                </c:pt>
                <c:pt idx="15">
                  <c:v>8306.4362474217651</c:v>
                </c:pt>
                <c:pt idx="16">
                  <c:v>8526.6049001944211</c:v>
                </c:pt>
                <c:pt idx="17">
                  <c:v>8760.5647034506783</c:v>
                </c:pt>
                <c:pt idx="18">
                  <c:v>9003.0596839062</c:v>
                </c:pt>
                <c:pt idx="19">
                  <c:v>9255.698225530321</c:v>
                </c:pt>
                <c:pt idx="20">
                  <c:v>9520.3048862740015</c:v>
                </c:pt>
                <c:pt idx="21">
                  <c:v>9793.316477870314</c:v>
                </c:pt>
                <c:pt idx="22">
                  <c:v>10072.966822459026</c:v>
                </c:pt>
                <c:pt idx="23">
                  <c:v>10360.463279622219</c:v>
                </c:pt>
                <c:pt idx="24">
                  <c:v>10656.351757626093</c:v>
                </c:pt>
                <c:pt idx="25">
                  <c:v>10960.929678804914</c:v>
                </c:pt>
                <c:pt idx="26">
                  <c:v>11273.498370102094</c:v>
                </c:pt>
                <c:pt idx="27">
                  <c:v>11592.288437724408</c:v>
                </c:pt>
                <c:pt idx="28">
                  <c:v>11914.872761348093</c:v>
                </c:pt>
                <c:pt idx="29">
                  <c:v>12240.797923815906</c:v>
                </c:pt>
                <c:pt idx="30">
                  <c:v>12569.80963153747</c:v>
                </c:pt>
                <c:pt idx="31">
                  <c:v>12901.299775415264</c:v>
                </c:pt>
                <c:pt idx="32">
                  <c:v>13234.444394985318</c:v>
                </c:pt>
                <c:pt idx="33">
                  <c:v>13568.820477630459</c:v>
                </c:pt>
                <c:pt idx="34">
                  <c:v>13903.964732161443</c:v>
                </c:pt>
                <c:pt idx="35">
                  <c:v>14238.523149875216</c:v>
                </c:pt>
                <c:pt idx="36">
                  <c:v>14571.640884632488</c:v>
                </c:pt>
                <c:pt idx="37">
                  <c:v>14902.260595840513</c:v>
                </c:pt>
                <c:pt idx="38">
                  <c:v>15229.361037422279</c:v>
                </c:pt>
                <c:pt idx="39">
                  <c:v>15552.192745208313</c:v>
                </c:pt>
                <c:pt idx="40">
                  <c:v>15870.064284368795</c:v>
                </c:pt>
                <c:pt idx="41">
                  <c:v>16181.949963030647</c:v>
                </c:pt>
                <c:pt idx="42">
                  <c:v>16486.82345257172</c:v>
                </c:pt>
                <c:pt idx="43">
                  <c:v>16783.864270793092</c:v>
                </c:pt>
                <c:pt idx="44">
                  <c:v>17072.057370028939</c:v>
                </c:pt>
                <c:pt idx="45">
                  <c:v>17350.457899150468</c:v>
                </c:pt>
                <c:pt idx="46">
                  <c:v>17618.284021531206</c:v>
                </c:pt>
                <c:pt idx="47">
                  <c:v>17874.586983295667</c:v>
                </c:pt>
                <c:pt idx="48">
                  <c:v>18118.482025149213</c:v>
                </c:pt>
                <c:pt idx="49">
                  <c:v>18349.118176158019</c:v>
                </c:pt>
                <c:pt idx="50">
                  <c:v>18565.580773150734</c:v>
                </c:pt>
                <c:pt idx="51">
                  <c:v>18767.074018691612</c:v>
                </c:pt>
                <c:pt idx="52">
                  <c:v>18952.853144239874</c:v>
                </c:pt>
                <c:pt idx="53">
                  <c:v>19122.218760191448</c:v>
                </c:pt>
                <c:pt idx="54">
                  <c:v>19274.534585575366</c:v>
                </c:pt>
                <c:pt idx="55">
                  <c:v>19409.192582598356</c:v>
                </c:pt>
                <c:pt idx="56">
                  <c:v>19525.613198128212</c:v>
                </c:pt>
                <c:pt idx="57">
                  <c:v>19623.254716615069</c:v>
                </c:pt>
                <c:pt idx="58">
                  <c:v>19701.649038144522</c:v>
                </c:pt>
                <c:pt idx="59">
                  <c:v>19760.417346893966</c:v>
                </c:pt>
                <c:pt idx="60">
                  <c:v>19799.297928694003</c:v>
                </c:pt>
                <c:pt idx="61">
                  <c:v>19818.129287701806</c:v>
                </c:pt>
                <c:pt idx="62">
                  <c:v>19816.737327369312</c:v>
                </c:pt>
                <c:pt idx="63">
                  <c:v>19795.04683415038</c:v>
                </c:pt>
                <c:pt idx="64">
                  <c:v>19753.115394399199</c:v>
                </c:pt>
                <c:pt idx="65">
                  <c:v>19691.005663568852</c:v>
                </c:pt>
                <c:pt idx="66">
                  <c:v>19608.856455886089</c:v>
                </c:pt>
                <c:pt idx="67">
                  <c:v>19506.929570100794</c:v>
                </c:pt>
                <c:pt idx="68">
                  <c:v>19385.583298545975</c:v>
                </c:pt>
                <c:pt idx="69">
                  <c:v>19245.206780357745</c:v>
                </c:pt>
                <c:pt idx="70">
                  <c:v>19086.271314431771</c:v>
                </c:pt>
                <c:pt idx="71">
                  <c:v>18909.320318014674</c:v>
                </c:pt>
                <c:pt idx="72">
                  <c:v>18714.955578396435</c:v>
                </c:pt>
                <c:pt idx="73">
                  <c:v>18503.832814492038</c:v>
                </c:pt>
                <c:pt idx="74">
                  <c:v>18276.666642071275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16-4360-A02D-44DD6057B4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Sheet1!$C$2:$C$76</c:f>
              <c:numCache>
                <c:formatCode>General</c:formatCode>
                <c:ptCount val="75"/>
                <c:pt idx="10">
                  <c:v>7396.6721847127392</c:v>
                </c:pt>
                <c:pt idx="11">
                  <c:v>7591.1030118845256</c:v>
                </c:pt>
                <c:pt idx="12">
                  <c:v>7742.4339547670361</c:v>
                </c:pt>
                <c:pt idx="13">
                  <c:v>7892.0310200342965</c:v>
                </c:pt>
                <c:pt idx="14">
                  <c:v>8044.7119103191844</c:v>
                </c:pt>
                <c:pt idx="15">
                  <c:v>8197.2972860831596</c:v>
                </c:pt>
                <c:pt idx="16">
                  <c:v>8350.2033684319013</c:v>
                </c:pt>
                <c:pt idx="17">
                  <c:v>8498.7730806304626</c:v>
                </c:pt>
                <c:pt idx="18">
                  <c:v>8637.2670469349814</c:v>
                </c:pt>
                <c:pt idx="19">
                  <c:v>8767.0208880297087</c:v>
                </c:pt>
                <c:pt idx="20">
                  <c:v>8889.850819538151</c:v>
                </c:pt>
                <c:pt idx="21">
                  <c:v>9002.4059311626606</c:v>
                </c:pt>
                <c:pt idx="22">
                  <c:v>9103.3558740881526</c:v>
                </c:pt>
                <c:pt idx="23">
                  <c:v>9194.6340928283953</c:v>
                </c:pt>
                <c:pt idx="24">
                  <c:v>9277.6758227457085</c:v>
                </c:pt>
                <c:pt idx="25">
                  <c:v>9353.7213455837409</c:v>
                </c:pt>
                <c:pt idx="26">
                  <c:v>9423.0423295868422</c:v>
                </c:pt>
                <c:pt idx="27">
                  <c:v>9484.8843072786913</c:v>
                </c:pt>
                <c:pt idx="28">
                  <c:v>9537.8516401071138</c:v>
                </c:pt>
                <c:pt idx="29">
                  <c:v>9582.5210246429488</c:v>
                </c:pt>
                <c:pt idx="30">
                  <c:v>9619.6533502665643</c:v>
                </c:pt>
                <c:pt idx="31">
                  <c:v>9649.654372109866</c:v>
                </c:pt>
                <c:pt idx="32">
                  <c:v>9672.7411513351908</c:v>
                </c:pt>
                <c:pt idx="33">
                  <c:v>9689.5744597942357</c:v>
                </c:pt>
                <c:pt idx="34">
                  <c:v>9700.8063714452055</c:v>
                </c:pt>
                <c:pt idx="35">
                  <c:v>9706.1881162018744</c:v>
                </c:pt>
                <c:pt idx="36">
                  <c:v>9705.9516050498951</c:v>
                </c:pt>
                <c:pt idx="37">
                  <c:v>9700.1138151166197</c:v>
                </c:pt>
                <c:pt idx="38">
                  <c:v>9688.7252060171577</c:v>
                </c:pt>
                <c:pt idx="39">
                  <c:v>9672.1046277736841</c:v>
                </c:pt>
                <c:pt idx="40">
                  <c:v>9650.6293378663941</c:v>
                </c:pt>
                <c:pt idx="41">
                  <c:v>9624.3441636202151</c:v>
                </c:pt>
                <c:pt idx="42">
                  <c:v>9593.2940574056938</c:v>
                </c:pt>
                <c:pt idx="43">
                  <c:v>9557.7313827830731</c:v>
                </c:pt>
                <c:pt idx="44">
                  <c:v>9517.7060733705257</c:v>
                </c:pt>
                <c:pt idx="45">
                  <c:v>9473.3272056652659</c:v>
                </c:pt>
                <c:pt idx="46">
                  <c:v>9424.8540519567941</c:v>
                </c:pt>
                <c:pt idx="47">
                  <c:v>9372.3645017081908</c:v>
                </c:pt>
                <c:pt idx="48">
                  <c:v>9315.9814354580922</c:v>
                </c:pt>
                <c:pt idx="49">
                  <c:v>9255.838246088957</c:v>
                </c:pt>
                <c:pt idx="50">
                  <c:v>9191.9763243453417</c:v>
                </c:pt>
                <c:pt idx="51">
                  <c:v>9124.5223925131304</c:v>
                </c:pt>
                <c:pt idx="52">
                  <c:v>9053.6172373956815</c:v>
                </c:pt>
                <c:pt idx="53">
                  <c:v>8979.4045322103975</c:v>
                </c:pt>
                <c:pt idx="54">
                  <c:v>8902.0433220578234</c:v>
                </c:pt>
                <c:pt idx="55">
                  <c:v>8821.6688022198832</c:v>
                </c:pt>
                <c:pt idx="56">
                  <c:v>8738.3869307684799</c:v>
                </c:pt>
                <c:pt idx="57">
                  <c:v>8652.2794011615115</c:v>
                </c:pt>
                <c:pt idx="58">
                  <c:v>8563.4360007802461</c:v>
                </c:pt>
                <c:pt idx="59">
                  <c:v>8471.9668230765037</c:v>
                </c:pt>
                <c:pt idx="60">
                  <c:v>8378.0269657291901</c:v>
                </c:pt>
                <c:pt idx="61">
                  <c:v>8281.7970909321248</c:v>
                </c:pt>
                <c:pt idx="62">
                  <c:v>8183.3691564897026</c:v>
                </c:pt>
                <c:pt idx="63">
                  <c:v>8082.856763126696</c:v>
                </c:pt>
                <c:pt idx="64">
                  <c:v>7980.4276728491423</c:v>
                </c:pt>
                <c:pt idx="65">
                  <c:v>7876.1749102041858</c:v>
                </c:pt>
                <c:pt idx="66">
                  <c:v>7770.1878903911556</c:v>
                </c:pt>
                <c:pt idx="67">
                  <c:v>7662.6008484820122</c:v>
                </c:pt>
                <c:pt idx="68">
                  <c:v>7553.5685674771703</c:v>
                </c:pt>
                <c:pt idx="69">
                  <c:v>7443.2023931863396</c:v>
                </c:pt>
                <c:pt idx="70">
                  <c:v>7331.6245572436474</c:v>
                </c:pt>
                <c:pt idx="71">
                  <c:v>7218.9614964876619</c:v>
                </c:pt>
                <c:pt idx="72">
                  <c:v>7105.333604429803</c:v>
                </c:pt>
                <c:pt idx="73">
                  <c:v>6990.8542501154971</c:v>
                </c:pt>
                <c:pt idx="74">
                  <c:v>6875.639484149232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16-4360-A02D-44DD6057B4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Sheet1!$D$2:$D$76</c:f>
              <c:numCache>
                <c:formatCode>General</c:formatCode>
                <c:ptCount val="75"/>
                <c:pt idx="10">
                  <c:v>7396.6721847127392</c:v>
                </c:pt>
                <c:pt idx="11">
                  <c:v>7591.1030118845256</c:v>
                </c:pt>
                <c:pt idx="12">
                  <c:v>7737.1036185848598</c:v>
                </c:pt>
                <c:pt idx="13">
                  <c:v>7872.2669015309111</c:v>
                </c:pt>
                <c:pt idx="14">
                  <c:v>7999.4082154549769</c:v>
                </c:pt>
                <c:pt idx="15">
                  <c:v>8114.4078047092244</c:v>
                </c:pt>
                <c:pt idx="16">
                  <c:v>8217.3772676637655</c:v>
                </c:pt>
                <c:pt idx="17">
                  <c:v>8303.693659059476</c:v>
                </c:pt>
                <c:pt idx="18">
                  <c:v>8367.8934755498904</c:v>
                </c:pt>
                <c:pt idx="19">
                  <c:v>8411.7727742418683</c:v>
                </c:pt>
                <c:pt idx="20">
                  <c:v>8437.811107857302</c:v>
                </c:pt>
                <c:pt idx="21">
                  <c:v>8443.473089927862</c:v>
                </c:pt>
                <c:pt idx="22">
                  <c:v>8428.3832992816187</c:v>
                </c:pt>
                <c:pt idx="23">
                  <c:v>8395.6081436397817</c:v>
                </c:pt>
                <c:pt idx="24">
                  <c:v>8347.7855442870386</c:v>
                </c:pt>
                <c:pt idx="25">
                  <c:v>8287.332635594119</c:v>
                </c:pt>
                <c:pt idx="26">
                  <c:v>8215.6437124080894</c:v>
                </c:pt>
                <c:pt idx="27">
                  <c:v>8133.0417444269215</c:v>
                </c:pt>
                <c:pt idx="28">
                  <c:v>8039.1407275422862</c:v>
                </c:pt>
                <c:pt idx="29">
                  <c:v>7935.4454847171646</c:v>
                </c:pt>
                <c:pt idx="30">
                  <c:v>7823.5544682057234</c:v>
                </c:pt>
                <c:pt idx="31">
                  <c:v>7704.6333327728071</c:v>
                </c:pt>
                <c:pt idx="32">
                  <c:v>7579.6065930786153</c:v>
                </c:pt>
                <c:pt idx="33">
                  <c:v>7449.8055549986093</c:v>
                </c:pt>
                <c:pt idx="34">
                  <c:v>7316.5103559285908</c:v>
                </c:pt>
                <c:pt idx="35">
                  <c:v>7180.0282829853531</c:v>
                </c:pt>
                <c:pt idx="36">
                  <c:v>7041.0713752545817</c:v>
                </c:pt>
                <c:pt idx="37">
                  <c:v>6900.0690156452993</c:v>
                </c:pt>
                <c:pt idx="38">
                  <c:v>6757.4282733390955</c:v>
                </c:pt>
                <c:pt idx="39">
                  <c:v>6613.7729313734535</c:v>
                </c:pt>
                <c:pt idx="40">
                  <c:v>6469.7410899127399</c:v>
                </c:pt>
                <c:pt idx="41">
                  <c:v>6325.6001893247085</c:v>
                </c:pt>
                <c:pt idx="42">
                  <c:v>6181.583475596075</c:v>
                </c:pt>
                <c:pt idx="43">
                  <c:v>6038.1026139803771</c:v>
                </c:pt>
                <c:pt idx="44">
                  <c:v>5895.3353692176679</c:v>
                </c:pt>
                <c:pt idx="45">
                  <c:v>5753.4894879648282</c:v>
                </c:pt>
                <c:pt idx="46">
                  <c:v>5612.8973668973549</c:v>
                </c:pt>
                <c:pt idx="47">
                  <c:v>5473.6883288125955</c:v>
                </c:pt>
                <c:pt idx="48">
                  <c:v>5336.0166936429496</c:v>
                </c:pt>
                <c:pt idx="49">
                  <c:v>5200.0291864336523</c:v>
                </c:pt>
                <c:pt idx="50">
                  <c:v>5065.7637196673068</c:v>
                </c:pt>
                <c:pt idx="51">
                  <c:v>4933.3278436109285</c:v>
                </c:pt>
                <c:pt idx="52">
                  <c:v>4802.829915747684</c:v>
                </c:pt>
                <c:pt idx="53">
                  <c:v>4674.3686638175877</c:v>
                </c:pt>
                <c:pt idx="54">
                  <c:v>4548.0464601704298</c:v>
                </c:pt>
                <c:pt idx="55">
                  <c:v>4423.9313854936427</c:v>
                </c:pt>
                <c:pt idx="56">
                  <c:v>4302.0519323713233</c:v>
                </c:pt>
                <c:pt idx="57">
                  <c:v>4182.4027499983376</c:v>
                </c:pt>
                <c:pt idx="58">
                  <c:v>4064.9782215513983</c:v>
                </c:pt>
                <c:pt idx="59">
                  <c:v>3949.7855281206066</c:v>
                </c:pt>
                <c:pt idx="60">
                  <c:v>3836.8700618978419</c:v>
                </c:pt>
                <c:pt idx="61">
                  <c:v>3726.2967061215541</c:v>
                </c:pt>
                <c:pt idx="62">
                  <c:v>3618.0366826047425</c:v>
                </c:pt>
                <c:pt idx="63">
                  <c:v>3512.0787823601977</c:v>
                </c:pt>
                <c:pt idx="64">
                  <c:v>3408.4620633607678</c:v>
                </c:pt>
                <c:pt idx="65">
                  <c:v>3307.1467945607965</c:v>
                </c:pt>
                <c:pt idx="66">
                  <c:v>3208.0858548236556</c:v>
                </c:pt>
                <c:pt idx="67">
                  <c:v>3111.274158061377</c:v>
                </c:pt>
                <c:pt idx="68">
                  <c:v>3016.725379270782</c:v>
                </c:pt>
                <c:pt idx="69">
                  <c:v>2924.4080609478719</c:v>
                </c:pt>
                <c:pt idx="70">
                  <c:v>2834.3005909894164</c:v>
                </c:pt>
                <c:pt idx="71">
                  <c:v>2746.3850237097381</c:v>
                </c:pt>
                <c:pt idx="72">
                  <c:v>2660.6370414360813</c:v>
                </c:pt>
                <c:pt idx="73">
                  <c:v>2577.0247894386503</c:v>
                </c:pt>
                <c:pt idx="74">
                  <c:v>2495.5190688827115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16-4360-A02D-44DD6057B4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  <c:max val="2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000242690338468"/>
          <c:y val="4.6874997116449491E-2"/>
          <c:w val="0.37218278064565652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Sheet1!$E$2:$E$76</c:f>
              <c:numCache>
                <c:formatCode>General</c:formatCode>
                <c:ptCount val="75"/>
                <c:pt idx="0">
                  <c:v>1164</c:v>
                </c:pt>
                <c:pt idx="1">
                  <c:v>1208</c:v>
                </c:pt>
                <c:pt idx="2">
                  <c:v>1239</c:v>
                </c:pt>
                <c:pt idx="3">
                  <c:v>1266</c:v>
                </c:pt>
                <c:pt idx="4">
                  <c:v>1267</c:v>
                </c:pt>
                <c:pt idx="5">
                  <c:v>1267</c:v>
                </c:pt>
                <c:pt idx="6">
                  <c:v>1280</c:v>
                </c:pt>
                <c:pt idx="7">
                  <c:v>1362</c:v>
                </c:pt>
                <c:pt idx="8">
                  <c:v>1387</c:v>
                </c:pt>
                <c:pt idx="9">
                  <c:v>1403</c:v>
                </c:pt>
                <c:pt idx="10">
                  <c:v>1457</c:v>
                </c:pt>
                <c:pt idx="11">
                  <c:v>1436</c:v>
                </c:pt>
                <c:pt idx="12">
                  <c:v>1465</c:v>
                </c:pt>
                <c:pt idx="13">
                  <c:v>1503</c:v>
                </c:pt>
                <c:pt idx="14">
                  <c:v>1586</c:v>
                </c:pt>
                <c:pt idx="15">
                  <c:v>1598</c:v>
                </c:pt>
                <c:pt idx="16">
                  <c:v>1623</c:v>
                </c:pt>
                <c:pt idx="17">
                  <c:v>1651</c:v>
                </c:pt>
                <c:pt idx="18">
                  <c:v>1669</c:v>
                </c:pt>
                <c:pt idx="19">
                  <c:v>1668</c:v>
                </c:pt>
                <c:pt idx="20">
                  <c:v>1673</c:v>
                </c:pt>
                <c:pt idx="21">
                  <c:v>1763</c:v>
                </c:pt>
                <c:pt idx="22">
                  <c:v>1801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97-40CB-B839-EFC1D5457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Sheet1!$B$2:$B$76</c:f>
              <c:numCache>
                <c:formatCode>General</c:formatCode>
                <c:ptCount val="75"/>
                <c:pt idx="10">
                  <c:v>1429.4057922113973</c:v>
                </c:pt>
                <c:pt idx="11">
                  <c:v>1466.979520450727</c:v>
                </c:pt>
                <c:pt idx="12">
                  <c:v>1497.5676799270993</c:v>
                </c:pt>
                <c:pt idx="13">
                  <c:v>1530.1143722739241</c:v>
                </c:pt>
                <c:pt idx="14">
                  <c:v>1566.0945236990567</c:v>
                </c:pt>
                <c:pt idx="15">
                  <c:v>1605.217561113328</c:v>
                </c:pt>
                <c:pt idx="16">
                  <c:v>1647.7651202963684</c:v>
                </c:pt>
                <c:pt idx="17">
                  <c:v>1692.9778172454521</c:v>
                </c:pt>
                <c:pt idx="18">
                  <c:v>1739.8399359103437</c:v>
                </c:pt>
                <c:pt idx="19">
                  <c:v>1788.6622962522986</c:v>
                </c:pt>
                <c:pt idx="20">
                  <c:v>1839.797493822153</c:v>
                </c:pt>
                <c:pt idx="21">
                  <c:v>1892.5569430208304</c:v>
                </c:pt>
                <c:pt idx="22">
                  <c:v>1946.5993302412858</c:v>
                </c:pt>
                <c:pt idx="23">
                  <c:v>2002.1579775419818</c:v>
                </c:pt>
                <c:pt idx="24">
                  <c:v>2059.3383816136243</c:v>
                </c:pt>
                <c:pt idx="25">
                  <c:v>2118.1980192777773</c:v>
                </c:pt>
                <c:pt idx="26">
                  <c:v>2178.6018720708666</c:v>
                </c:pt>
                <c:pt idx="27">
                  <c:v>2240.2080049072774</c:v>
                </c:pt>
                <c:pt idx="28">
                  <c:v>2302.5473771478496</c:v>
                </c:pt>
                <c:pt idx="29">
                  <c:v>2365.532365994834</c:v>
                </c:pt>
                <c:pt idx="30">
                  <c:v>2429.1138292499654</c:v>
                </c:pt>
                <c:pt idx="31">
                  <c:v>2493.1742499211987</c:v>
                </c:pt>
                <c:pt idx="32">
                  <c:v>2557.5543977722409</c:v>
                </c:pt>
                <c:pt idx="33">
                  <c:v>2622.1725256781601</c:v>
                </c:pt>
                <c:pt idx="34">
                  <c:v>2686.9391026860021</c:v>
                </c:pt>
                <c:pt idx="35">
                  <c:v>2751.5924668166335</c:v>
                </c:pt>
                <c:pt idx="36">
                  <c:v>2815.9674191816312</c:v>
                </c:pt>
                <c:pt idx="37">
                  <c:v>2879.859628869759</c:v>
                </c:pt>
                <c:pt idx="38">
                  <c:v>2943.0717402295436</c:v>
                </c:pt>
                <c:pt idx="39">
                  <c:v>3005.4589194224491</c:v>
                </c:pt>
                <c:pt idx="40">
                  <c:v>3066.88754677114</c:v>
                </c:pt>
                <c:pt idx="41">
                  <c:v>3127.1594074747177</c:v>
                </c:pt>
                <c:pt idx="42">
                  <c:v>3186.0761636806214</c:v>
                </c:pt>
                <c:pt idx="43">
                  <c:v>3243.4792573267587</c:v>
                </c:pt>
                <c:pt idx="44">
                  <c:v>3299.1725306036883</c:v>
                </c:pt>
                <c:pt idx="45">
                  <c:v>3352.9733911722424</c:v>
                </c:pt>
                <c:pt idx="46">
                  <c:v>3404.7307492214168</c:v>
                </c:pt>
                <c:pt idx="47">
                  <c:v>3454.2612582068282</c:v>
                </c:pt>
                <c:pt idx="48">
                  <c:v>3501.3939385272606</c:v>
                </c:pt>
                <c:pt idx="49">
                  <c:v>3545.9643401771659</c:v>
                </c:pt>
                <c:pt idx="50">
                  <c:v>3587.795704635631</c:v>
                </c:pt>
                <c:pt idx="51">
                  <c:v>3626.73424416735</c:v>
                </c:pt>
                <c:pt idx="52">
                  <c:v>3662.6360323633298</c:v>
                </c:pt>
                <c:pt idx="53">
                  <c:v>3695.3659122873019</c:v>
                </c:pt>
                <c:pt idx="54">
                  <c:v>3724.8009227368948</c:v>
                </c:pt>
                <c:pt idx="55">
                  <c:v>3750.8235604995984</c:v>
                </c:pt>
                <c:pt idx="56">
                  <c:v>3773.3218270193897</c:v>
                </c:pt>
                <c:pt idx="57">
                  <c:v>3792.191035847366</c:v>
                </c:pt>
                <c:pt idx="58">
                  <c:v>3807.3407267451566</c:v>
                </c:pt>
                <c:pt idx="59">
                  <c:v>3818.6976936117617</c:v>
                </c:pt>
                <c:pt idx="60">
                  <c:v>3826.2113602231311</c:v>
                </c:pt>
                <c:pt idx="61">
                  <c:v>3829.8505175318192</c:v>
                </c:pt>
                <c:pt idx="62">
                  <c:v>3829.5815214059794</c:v>
                </c:pt>
                <c:pt idx="63">
                  <c:v>3825.3898368390815</c:v>
                </c:pt>
                <c:pt idx="64">
                  <c:v>3817.2865923854506</c:v>
                </c:pt>
                <c:pt idx="65">
                  <c:v>3805.2838962020132</c:v>
                </c:pt>
                <c:pt idx="66">
                  <c:v>3789.4085741173044</c:v>
                </c:pt>
                <c:pt idx="67">
                  <c:v>3769.7112187005418</c:v>
                </c:pt>
                <c:pt idx="68">
                  <c:v>3746.2610698914323</c:v>
                </c:pt>
                <c:pt idx="69">
                  <c:v>3719.1333287697648</c:v>
                </c:pt>
                <c:pt idx="70">
                  <c:v>3688.4190737765612</c:v>
                </c:pt>
                <c:pt idx="71">
                  <c:v>3654.2233202133662</c:v>
                </c:pt>
                <c:pt idx="72">
                  <c:v>3616.6623633838644</c:v>
                </c:pt>
                <c:pt idx="73">
                  <c:v>3575.8629208701977</c:v>
                </c:pt>
                <c:pt idx="74">
                  <c:v>3531.9630920628811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97-40CB-B839-EFC1D54577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Sheet1!$C$2:$C$76</c:f>
              <c:numCache>
                <c:formatCode>General</c:formatCode>
                <c:ptCount val="75"/>
                <c:pt idx="10">
                  <c:v>1429.4057922113973</c:v>
                </c:pt>
                <c:pt idx="11">
                  <c:v>1466.979520450727</c:v>
                </c:pt>
                <c:pt idx="12">
                  <c:v>1496.2242025043868</c:v>
                </c:pt>
                <c:pt idx="13">
                  <c:v>1525.1338129685082</c:v>
                </c:pt>
                <c:pt idx="14">
                  <c:v>1554.6393721555532</c:v>
                </c:pt>
                <c:pt idx="15">
                  <c:v>1584.1264731757331</c:v>
                </c:pt>
                <c:pt idx="16">
                  <c:v>1613.6755506954005</c:v>
                </c:pt>
                <c:pt idx="17">
                  <c:v>1642.386625332819</c:v>
                </c:pt>
                <c:pt idx="18">
                  <c:v>1669.1505635848287</c:v>
                </c:pt>
                <c:pt idx="19">
                  <c:v>1694.2254739486821</c:v>
                </c:pt>
                <c:pt idx="20">
                  <c:v>1717.962339821685</c:v>
                </c:pt>
                <c:pt idx="21">
                  <c:v>1739.7135982905395</c:v>
                </c:pt>
                <c:pt idx="22">
                  <c:v>1759.2221596459206</c:v>
                </c:pt>
                <c:pt idx="23">
                  <c:v>1776.8616617506239</c:v>
                </c:pt>
                <c:pt idx="24">
                  <c:v>1792.9094636235241</c:v>
                </c:pt>
                <c:pt idx="25">
                  <c:v>1807.6052495258771</c:v>
                </c:pt>
                <c:pt idx="26">
                  <c:v>1821.0015193052272</c:v>
                </c:pt>
                <c:pt idx="27">
                  <c:v>1832.9524722347398</c:v>
                </c:pt>
                <c:pt idx="28">
                  <c:v>1843.1884013731724</c:v>
                </c:pt>
                <c:pt idx="29">
                  <c:v>1851.8207532464928</c:v>
                </c:pt>
                <c:pt idx="30">
                  <c:v>1858.9965696135307</c:v>
                </c:pt>
                <c:pt idx="31">
                  <c:v>1864.7942625927742</c:v>
                </c:pt>
                <c:pt idx="32">
                  <c:v>1869.2557792213454</c:v>
                </c:pt>
                <c:pt idx="33">
                  <c:v>1872.5088135606486</c:v>
                </c:pt>
                <c:pt idx="34">
                  <c:v>1874.6793788054738</c:v>
                </c:pt>
                <c:pt idx="35">
                  <c:v>1875.7194001739056</c:v>
                </c:pt>
                <c:pt idx="36">
                  <c:v>1875.6736944291979</c:v>
                </c:pt>
                <c:pt idx="37">
                  <c:v>1874.5455423986693</c:v>
                </c:pt>
                <c:pt idx="38">
                  <c:v>1872.3446953953849</c:v>
                </c:pt>
                <c:pt idx="39">
                  <c:v>1869.1327711383892</c:v>
                </c:pt>
                <c:pt idx="40">
                  <c:v>1864.9826745792443</c:v>
                </c:pt>
                <c:pt idx="41">
                  <c:v>1859.9030685917805</c:v>
                </c:pt>
                <c:pt idx="42">
                  <c:v>1853.9026402148752</c:v>
                </c:pt>
                <c:pt idx="43">
                  <c:v>1847.0301586687599</c:v>
                </c:pt>
                <c:pt idx="44">
                  <c:v>1839.2952736176696</c:v>
                </c:pt>
                <c:pt idx="45">
                  <c:v>1830.7190640783599</c:v>
                </c:pt>
                <c:pt idx="46">
                  <c:v>1821.3516343819558</c:v>
                </c:pt>
                <c:pt idx="47">
                  <c:v>1811.208036655536</c:v>
                </c:pt>
                <c:pt idx="48">
                  <c:v>1800.3120175447932</c:v>
                </c:pt>
                <c:pt idx="49">
                  <c:v>1788.68935520429</c:v>
                </c:pt>
                <c:pt idx="50">
                  <c:v>1776.3480483892145</c:v>
                </c:pt>
                <c:pt idx="51">
                  <c:v>1763.31258616234</c:v>
                </c:pt>
                <c:pt idx="52">
                  <c:v>1749.6101755523362</c:v>
                </c:pt>
                <c:pt idx="53">
                  <c:v>1735.2685813869539</c:v>
                </c:pt>
                <c:pt idx="54">
                  <c:v>1720.3185391080601</c:v>
                </c:pt>
                <c:pt idx="55">
                  <c:v>1704.7861751836444</c:v>
                </c:pt>
                <c:pt idx="56">
                  <c:v>1688.6919659952371</c:v>
                </c:pt>
                <c:pt idx="57">
                  <c:v>1672.051698791345</c:v>
                </c:pt>
                <c:pt idx="58">
                  <c:v>1654.882724969955</c:v>
                </c:pt>
                <c:pt idx="59">
                  <c:v>1637.206320074147</c:v>
                </c:pt>
                <c:pt idx="60">
                  <c:v>1619.0524567071473</c:v>
                </c:pt>
                <c:pt idx="61">
                  <c:v>1600.4560478108613</c:v>
                </c:pt>
                <c:pt idx="62">
                  <c:v>1581.4348642172199</c:v>
                </c:pt>
                <c:pt idx="63">
                  <c:v>1562.0108592492761</c:v>
                </c:pt>
                <c:pt idx="64">
                  <c:v>1542.216452889578</c:v>
                </c:pt>
                <c:pt idx="65">
                  <c:v>1522.0696221179332</c:v>
                </c:pt>
                <c:pt idx="66">
                  <c:v>1501.5876464082237</c:v>
                </c:pt>
                <c:pt idx="67">
                  <c:v>1480.7964666680075</c:v>
                </c:pt>
                <c:pt idx="68">
                  <c:v>1459.7259946889396</c:v>
                </c:pt>
                <c:pt idx="69">
                  <c:v>1438.3977480320746</c:v>
                </c:pt>
                <c:pt idx="70">
                  <c:v>1416.8353479424061</c:v>
                </c:pt>
                <c:pt idx="71">
                  <c:v>1395.0632283200569</c:v>
                </c:pt>
                <c:pt idx="72">
                  <c:v>1373.104655193082</c:v>
                </c:pt>
                <c:pt idx="73">
                  <c:v>1350.981537112536</c:v>
                </c:pt>
                <c:pt idx="74">
                  <c:v>1328.7163008403602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97-40CB-B839-EFC1D54577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Sheet1!$A$2:$A$76</c:f>
              <c:numCache>
                <c:formatCode>m/d/yyyy</c:formatCode>
                <c:ptCount val="75"/>
                <c:pt idx="0">
                  <c:v>44242</c:v>
                </c:pt>
                <c:pt idx="1">
                  <c:v>44243</c:v>
                </c:pt>
                <c:pt idx="2">
                  <c:v>44244</c:v>
                </c:pt>
                <c:pt idx="3">
                  <c:v>44245</c:v>
                </c:pt>
                <c:pt idx="4">
                  <c:v>44246</c:v>
                </c:pt>
                <c:pt idx="5">
                  <c:v>44247</c:v>
                </c:pt>
                <c:pt idx="6">
                  <c:v>44248</c:v>
                </c:pt>
                <c:pt idx="7">
                  <c:v>44249</c:v>
                </c:pt>
                <c:pt idx="8">
                  <c:v>44250</c:v>
                </c:pt>
                <c:pt idx="9">
                  <c:v>44251</c:v>
                </c:pt>
                <c:pt idx="10">
                  <c:v>44252</c:v>
                </c:pt>
                <c:pt idx="11">
                  <c:v>44253</c:v>
                </c:pt>
                <c:pt idx="12">
                  <c:v>44254</c:v>
                </c:pt>
                <c:pt idx="13">
                  <c:v>44255</c:v>
                </c:pt>
                <c:pt idx="14">
                  <c:v>44256</c:v>
                </c:pt>
                <c:pt idx="15">
                  <c:v>44257</c:v>
                </c:pt>
                <c:pt idx="16">
                  <c:v>44258</c:v>
                </c:pt>
                <c:pt idx="17">
                  <c:v>44259</c:v>
                </c:pt>
                <c:pt idx="18">
                  <c:v>44260</c:v>
                </c:pt>
                <c:pt idx="19">
                  <c:v>44261</c:v>
                </c:pt>
                <c:pt idx="20">
                  <c:v>44262</c:v>
                </c:pt>
                <c:pt idx="21">
                  <c:v>44263</c:v>
                </c:pt>
                <c:pt idx="22">
                  <c:v>44264</c:v>
                </c:pt>
                <c:pt idx="23">
                  <c:v>44265</c:v>
                </c:pt>
                <c:pt idx="24">
                  <c:v>44266</c:v>
                </c:pt>
                <c:pt idx="25">
                  <c:v>44267</c:v>
                </c:pt>
                <c:pt idx="26">
                  <c:v>44268</c:v>
                </c:pt>
                <c:pt idx="27">
                  <c:v>44269</c:v>
                </c:pt>
                <c:pt idx="28">
                  <c:v>44270</c:v>
                </c:pt>
                <c:pt idx="29">
                  <c:v>44271</c:v>
                </c:pt>
                <c:pt idx="30">
                  <c:v>44272</c:v>
                </c:pt>
                <c:pt idx="31">
                  <c:v>44273</c:v>
                </c:pt>
                <c:pt idx="32">
                  <c:v>44274</c:v>
                </c:pt>
                <c:pt idx="33">
                  <c:v>44275</c:v>
                </c:pt>
                <c:pt idx="34">
                  <c:v>44276</c:v>
                </c:pt>
                <c:pt idx="35">
                  <c:v>44277</c:v>
                </c:pt>
                <c:pt idx="36">
                  <c:v>44278</c:v>
                </c:pt>
                <c:pt idx="37">
                  <c:v>44279</c:v>
                </c:pt>
                <c:pt idx="38">
                  <c:v>44280</c:v>
                </c:pt>
                <c:pt idx="39">
                  <c:v>44281</c:v>
                </c:pt>
                <c:pt idx="40">
                  <c:v>44282</c:v>
                </c:pt>
                <c:pt idx="41">
                  <c:v>44283</c:v>
                </c:pt>
                <c:pt idx="42">
                  <c:v>44284</c:v>
                </c:pt>
                <c:pt idx="43">
                  <c:v>44285</c:v>
                </c:pt>
                <c:pt idx="44">
                  <c:v>44286</c:v>
                </c:pt>
                <c:pt idx="45">
                  <c:v>44287</c:v>
                </c:pt>
                <c:pt idx="46">
                  <c:v>44288</c:v>
                </c:pt>
                <c:pt idx="47">
                  <c:v>44289</c:v>
                </c:pt>
                <c:pt idx="48">
                  <c:v>44290</c:v>
                </c:pt>
                <c:pt idx="49">
                  <c:v>44291</c:v>
                </c:pt>
                <c:pt idx="50">
                  <c:v>44292</c:v>
                </c:pt>
                <c:pt idx="51">
                  <c:v>44293</c:v>
                </c:pt>
                <c:pt idx="52">
                  <c:v>44294</c:v>
                </c:pt>
                <c:pt idx="53">
                  <c:v>44295</c:v>
                </c:pt>
                <c:pt idx="54">
                  <c:v>44296</c:v>
                </c:pt>
                <c:pt idx="55">
                  <c:v>44297</c:v>
                </c:pt>
                <c:pt idx="56">
                  <c:v>44298</c:v>
                </c:pt>
                <c:pt idx="57">
                  <c:v>44299</c:v>
                </c:pt>
                <c:pt idx="58">
                  <c:v>44300</c:v>
                </c:pt>
                <c:pt idx="59">
                  <c:v>44301</c:v>
                </c:pt>
                <c:pt idx="60">
                  <c:v>44302</c:v>
                </c:pt>
                <c:pt idx="61">
                  <c:v>44303</c:v>
                </c:pt>
                <c:pt idx="62">
                  <c:v>44304</c:v>
                </c:pt>
                <c:pt idx="63">
                  <c:v>44305</c:v>
                </c:pt>
                <c:pt idx="64">
                  <c:v>44306</c:v>
                </c:pt>
                <c:pt idx="65">
                  <c:v>44307</c:v>
                </c:pt>
                <c:pt idx="66">
                  <c:v>44308</c:v>
                </c:pt>
                <c:pt idx="67">
                  <c:v>44309</c:v>
                </c:pt>
                <c:pt idx="68">
                  <c:v>44310</c:v>
                </c:pt>
                <c:pt idx="69">
                  <c:v>44311</c:v>
                </c:pt>
                <c:pt idx="70">
                  <c:v>44312</c:v>
                </c:pt>
                <c:pt idx="71">
                  <c:v>44313</c:v>
                </c:pt>
                <c:pt idx="72">
                  <c:v>44314</c:v>
                </c:pt>
                <c:pt idx="73">
                  <c:v>44315</c:v>
                </c:pt>
                <c:pt idx="74">
                  <c:v>44316</c:v>
                </c:pt>
              </c:numCache>
            </c:numRef>
          </c:cat>
          <c:val>
            <c:numRef>
              <c:f>Sheet1!$D$2:$D$76</c:f>
              <c:numCache>
                <c:formatCode>General</c:formatCode>
                <c:ptCount val="75"/>
                <c:pt idx="10">
                  <c:v>1429.4057922113973</c:v>
                </c:pt>
                <c:pt idx="11">
                  <c:v>1466.979520450727</c:v>
                </c:pt>
                <c:pt idx="12">
                  <c:v>1495.1941158352784</c:v>
                </c:pt>
                <c:pt idx="13">
                  <c:v>1521.3144000269588</c:v>
                </c:pt>
                <c:pt idx="14">
                  <c:v>1545.8844399062486</c:v>
                </c:pt>
                <c:pt idx="15">
                  <c:v>1568.108093311045</c:v>
                </c:pt>
                <c:pt idx="16">
                  <c:v>1588.0069266096623</c:v>
                </c:pt>
                <c:pt idx="17">
                  <c:v>1604.6875563229562</c:v>
                </c:pt>
                <c:pt idx="18">
                  <c:v>1617.0941612472586</c:v>
                </c:pt>
                <c:pt idx="19">
                  <c:v>1625.5738291495509</c:v>
                </c:pt>
                <c:pt idx="20">
                  <c:v>1630.6057332220821</c:v>
                </c:pt>
                <c:pt idx="21">
                  <c:v>1631.6999104094641</c:v>
                </c:pt>
                <c:pt idx="22">
                  <c:v>1628.7838106264323</c:v>
                </c:pt>
                <c:pt idx="23">
                  <c:v>1622.4500167059855</c:v>
                </c:pt>
                <c:pt idx="24">
                  <c:v>1613.2083065414204</c:v>
                </c:pt>
                <c:pt idx="25">
                  <c:v>1601.5257909879692</c:v>
                </c:pt>
                <c:pt idx="26">
                  <c:v>1587.6719173160634</c:v>
                </c:pt>
                <c:pt idx="27">
                  <c:v>1571.7090993714789</c:v>
                </c:pt>
                <c:pt idx="28">
                  <c:v>1553.5627419180764</c:v>
                </c:pt>
                <c:pt idx="29">
                  <c:v>1533.5236517681385</c:v>
                </c:pt>
                <c:pt idx="30">
                  <c:v>1511.9007295804511</c:v>
                </c:pt>
                <c:pt idx="31">
                  <c:v>1488.91923796379</c:v>
                </c:pt>
                <c:pt idx="32">
                  <c:v>1464.7578392378134</c:v>
                </c:pt>
                <c:pt idx="33">
                  <c:v>1439.6738080636214</c:v>
                </c:pt>
                <c:pt idx="34">
                  <c:v>1413.9145308012812</c:v>
                </c:pt>
                <c:pt idx="35">
                  <c:v>1387.5393906401036</c:v>
                </c:pt>
                <c:pt idx="36">
                  <c:v>1360.6859890267856</c:v>
                </c:pt>
                <c:pt idx="37">
                  <c:v>1333.4373041442054</c:v>
                </c:pt>
                <c:pt idx="38">
                  <c:v>1305.8720020507562</c:v>
                </c:pt>
                <c:pt idx="39">
                  <c:v>1278.1106287250336</c:v>
                </c:pt>
                <c:pt idx="40">
                  <c:v>1250.2764969282609</c:v>
                </c:pt>
                <c:pt idx="41">
                  <c:v>1222.4212894714631</c:v>
                </c:pt>
                <c:pt idx="42">
                  <c:v>1194.5900811066497</c:v>
                </c:pt>
                <c:pt idx="43">
                  <c:v>1166.8624260824295</c:v>
                </c:pt>
                <c:pt idx="44">
                  <c:v>1139.2726774082012</c:v>
                </c:pt>
                <c:pt idx="45">
                  <c:v>1111.860982094302</c:v>
                </c:pt>
                <c:pt idx="46">
                  <c:v>1084.6915757485026</c:v>
                </c:pt>
                <c:pt idx="47">
                  <c:v>1057.7894499820272</c:v>
                </c:pt>
                <c:pt idx="48">
                  <c:v>1031.1844270987062</c:v>
                </c:pt>
                <c:pt idx="49">
                  <c:v>1004.9048616915626</c:v>
                </c:pt>
                <c:pt idx="50">
                  <c:v>978.95808034218271</c:v>
                </c:pt>
                <c:pt idx="51">
                  <c:v>953.36486712356418</c:v>
                </c:pt>
                <c:pt idx="52">
                  <c:v>928.14616210310487</c:v>
                </c:pt>
                <c:pt idx="53">
                  <c:v>903.32104440178034</c:v>
                </c:pt>
                <c:pt idx="54">
                  <c:v>878.90929746085953</c:v>
                </c:pt>
                <c:pt idx="55">
                  <c:v>854.92407786299532</c:v>
                </c:pt>
                <c:pt idx="56">
                  <c:v>831.37089179579812</c:v>
                </c:pt>
                <c:pt idx="57">
                  <c:v>808.2487052169771</c:v>
                </c:pt>
                <c:pt idx="58">
                  <c:v>785.55643267627295</c:v>
                </c:pt>
                <c:pt idx="59">
                  <c:v>763.29546191827251</c:v>
                </c:pt>
                <c:pt idx="60">
                  <c:v>741.47456497726</c:v>
                </c:pt>
                <c:pt idx="61">
                  <c:v>720.10628052935112</c:v>
                </c:pt>
                <c:pt idx="62">
                  <c:v>699.18504719421696</c:v>
                </c:pt>
                <c:pt idx="63">
                  <c:v>678.70869883675732</c:v>
                </c:pt>
                <c:pt idx="64">
                  <c:v>658.6847834043773</c:v>
                </c:pt>
                <c:pt idx="65">
                  <c:v>639.10562287845244</c:v>
                </c:pt>
                <c:pt idx="66">
                  <c:v>619.96211110638478</c:v>
                </c:pt>
                <c:pt idx="67">
                  <c:v>601.25326520243607</c:v>
                </c:pt>
                <c:pt idx="68">
                  <c:v>582.98172785769441</c:v>
                </c:pt>
                <c:pt idx="69">
                  <c:v>565.14141991422218</c:v>
                </c:pt>
                <c:pt idx="70">
                  <c:v>547.72816483630595</c:v>
                </c:pt>
                <c:pt idx="71">
                  <c:v>530.73849462287558</c:v>
                </c:pt>
                <c:pt idx="72">
                  <c:v>514.16770988731207</c:v>
                </c:pt>
                <c:pt idx="73">
                  <c:v>498.00965470785184</c:v>
                </c:pt>
                <c:pt idx="74">
                  <c:v>482.25868641405458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97-40CB-B839-EFC1D5457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000242690338468"/>
          <c:y val="4.6874997116449491E-2"/>
          <c:w val="0.37218278064565652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Sheet1!$A$7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Sheet1!$B$7:$BV$7</c:f>
              <c:numCache>
                <c:formatCode>#,##0</c:formatCode>
                <c:ptCount val="73"/>
                <c:pt idx="0">
                  <c:v>5643</c:v>
                </c:pt>
                <c:pt idx="1">
                  <c:v>5948</c:v>
                </c:pt>
                <c:pt idx="2">
                  <c:v>6262</c:v>
                </c:pt>
                <c:pt idx="3">
                  <c:v>7201</c:v>
                </c:pt>
                <c:pt idx="4">
                  <c:v>7381</c:v>
                </c:pt>
                <c:pt idx="5">
                  <c:v>7371</c:v>
                </c:pt>
                <c:pt idx="6">
                  <c:v>7510</c:v>
                </c:pt>
                <c:pt idx="7">
                  <c:v>7305</c:v>
                </c:pt>
                <c:pt idx="8">
                  <c:v>6728</c:v>
                </c:pt>
                <c:pt idx="9">
                  <c:v>6838</c:v>
                </c:pt>
                <c:pt idx="10">
                  <c:v>7378</c:v>
                </c:pt>
                <c:pt idx="11">
                  <c:v>7432</c:v>
                </c:pt>
                <c:pt idx="12">
                  <c:v>7259</c:v>
                </c:pt>
                <c:pt idx="13">
                  <c:v>7182</c:v>
                </c:pt>
                <c:pt idx="14">
                  <c:v>7098</c:v>
                </c:pt>
                <c:pt idx="15">
                  <c:v>6476</c:v>
                </c:pt>
                <c:pt idx="16">
                  <c:v>6442</c:v>
                </c:pt>
                <c:pt idx="17">
                  <c:v>6929</c:v>
                </c:pt>
                <c:pt idx="18">
                  <c:v>6646</c:v>
                </c:pt>
                <c:pt idx="19">
                  <c:v>6477</c:v>
                </c:pt>
                <c:pt idx="20">
                  <c:v>6356</c:v>
                </c:pt>
                <c:pt idx="21">
                  <c:v>6333</c:v>
                </c:pt>
                <c:pt idx="22">
                  <c:v>5831</c:v>
                </c:pt>
                <c:pt idx="23">
                  <c:v>5872</c:v>
                </c:pt>
                <c:pt idx="24">
                  <c:v>6291</c:v>
                </c:pt>
                <c:pt idx="25">
                  <c:v>6255</c:v>
                </c:pt>
                <c:pt idx="26">
                  <c:v>6098</c:v>
                </c:pt>
                <c:pt idx="27">
                  <c:v>5991</c:v>
                </c:pt>
                <c:pt idx="28">
                  <c:v>5934</c:v>
                </c:pt>
                <c:pt idx="29">
                  <c:v>5493</c:v>
                </c:pt>
                <c:pt idx="30">
                  <c:v>5540</c:v>
                </c:pt>
                <c:pt idx="31">
                  <c:v>6066</c:v>
                </c:pt>
                <c:pt idx="32">
                  <c:v>5956</c:v>
                </c:pt>
                <c:pt idx="33">
                  <c:v>5927</c:v>
                </c:pt>
                <c:pt idx="34">
                  <c:v>5954</c:v>
                </c:pt>
                <c:pt idx="35">
                  <c:v>5935</c:v>
                </c:pt>
                <c:pt idx="36">
                  <c:v>5603</c:v>
                </c:pt>
                <c:pt idx="37">
                  <c:v>5744</c:v>
                </c:pt>
                <c:pt idx="38">
                  <c:v>6161</c:v>
                </c:pt>
                <c:pt idx="39">
                  <c:v>6094</c:v>
                </c:pt>
                <c:pt idx="40">
                  <c:v>6014</c:v>
                </c:pt>
                <c:pt idx="41">
                  <c:v>5988</c:v>
                </c:pt>
                <c:pt idx="42">
                  <c:v>5923</c:v>
                </c:pt>
                <c:pt idx="43">
                  <c:v>5614</c:v>
                </c:pt>
                <c:pt idx="44">
                  <c:v>5828</c:v>
                </c:pt>
                <c:pt idx="45">
                  <c:v>6312</c:v>
                </c:pt>
                <c:pt idx="46">
                  <c:v>6349</c:v>
                </c:pt>
                <c:pt idx="47">
                  <c:v>6432</c:v>
                </c:pt>
                <c:pt idx="48">
                  <c:v>6529</c:v>
                </c:pt>
                <c:pt idx="49">
                  <c:v>6544</c:v>
                </c:pt>
                <c:pt idx="50">
                  <c:v>6142</c:v>
                </c:pt>
                <c:pt idx="51">
                  <c:v>6356</c:v>
                </c:pt>
                <c:pt idx="52">
                  <c:v>7059</c:v>
                </c:pt>
                <c:pt idx="53">
                  <c:v>7089</c:v>
                </c:pt>
                <c:pt idx="54">
                  <c:v>7181</c:v>
                </c:pt>
                <c:pt idx="55">
                  <c:v>7397</c:v>
                </c:pt>
                <c:pt idx="56">
                  <c:v>7500</c:v>
                </c:pt>
                <c:pt idx="57">
                  <c:v>7220</c:v>
                </c:pt>
                <c:pt idx="58">
                  <c:v>7489</c:v>
                </c:pt>
                <c:pt idx="59">
                  <c:v>8313</c:v>
                </c:pt>
                <c:pt idx="60">
                  <c:v>8501</c:v>
                </c:pt>
                <c:pt idx="61">
                  <c:v>8437</c:v>
                </c:pt>
                <c:pt idx="62">
                  <c:v>8441</c:v>
                </c:pt>
                <c:pt idx="63">
                  <c:v>8510</c:v>
                </c:pt>
                <c:pt idx="64">
                  <c:v>8139</c:v>
                </c:pt>
                <c:pt idx="65">
                  <c:v>8385</c:v>
                </c:pt>
                <c:pt idx="66">
                  <c:v>9049</c:v>
                </c:pt>
                <c:pt idx="67">
                  <c:v>9041</c:v>
                </c:pt>
                <c:pt idx="68">
                  <c:v>9023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75-450C-8897-44929F3F52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2"/>
          <c:order val="0"/>
          <c:tx>
            <c:strRef>
              <c:f>Sheet1!$A$3</c:f>
              <c:strCache>
                <c:ptCount val="1"/>
                <c:pt idx="0">
                  <c:v>1.1</c:v>
                </c:pt>
              </c:strCache>
            </c:strRef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Sheet1!$B$3:$BV$3</c:f>
              <c:numCache>
                <c:formatCode>General</c:formatCode>
                <c:ptCount val="73"/>
                <c:pt idx="49" formatCode="#,##0">
                  <c:v>6659.6154455943533</c:v>
                </c:pt>
                <c:pt idx="50" formatCode="#,##0">
                  <c:v>6748.9208121693591</c:v>
                </c:pt>
                <c:pt idx="51" formatCode="#,##0">
                  <c:v>6850.6916652139143</c:v>
                </c:pt>
                <c:pt idx="52" formatCode="#,##0">
                  <c:v>6962.2711337086521</c:v>
                </c:pt>
                <c:pt idx="53" formatCode="#,##0">
                  <c:v>7080.6654033050463</c:v>
                </c:pt>
                <c:pt idx="54" formatCode="#,##0">
                  <c:v>7206.7754838311384</c:v>
                </c:pt>
                <c:pt idx="55" formatCode="#,##0">
                  <c:v>7338.9286752269927</c:v>
                </c:pt>
                <c:pt idx="56" formatCode="#,##0">
                  <c:v>7473.826484441448</c:v>
                </c:pt>
                <c:pt idx="57" formatCode="#,##0">
                  <c:v>7612.0908488840487</c:v>
                </c:pt>
                <c:pt idx="58" formatCode="#,##0">
                  <c:v>7754.8332183969742</c:v>
                </c:pt>
                <c:pt idx="59" formatCode="#,##0">
                  <c:v>7900.3256970297425</c:v>
                </c:pt>
                <c:pt idx="60" formatCode="#,##0">
                  <c:v>8047.6470427439317</c:v>
                </c:pt>
                <c:pt idx="61" formatCode="#,##0">
                  <c:v>8197.7051658163018</c:v>
                </c:pt>
                <c:pt idx="62" formatCode="#,##0">
                  <c:v>8351.0818288123828</c:v>
                </c:pt>
                <c:pt idx="63" formatCode="#,##0">
                  <c:v>8508.8361059491526</c:v>
                </c:pt>
                <c:pt idx="64" formatCode="#,##0">
                  <c:v>8670.8096350308006</c:v>
                </c:pt>
                <c:pt idx="65" formatCode="#,##0">
                  <c:v>8836.0498295664693</c:v>
                </c:pt>
                <c:pt idx="66" formatCode="#,##0">
                  <c:v>9002.8531877212336</c:v>
                </c:pt>
                <c:pt idx="67" formatCode="#,##0">
                  <c:v>9171.238743013324</c:v>
                </c:pt>
                <c:pt idx="68" formatCode="#,##0">
                  <c:v>9342.1553760747192</c:v>
                </c:pt>
                <c:pt idx="69" formatCode="#,##0">
                  <c:v>9516.1140691993169</c:v>
                </c:pt>
                <c:pt idx="70" formatCode="#,##0">
                  <c:v>9693.4941796280527</c:v>
                </c:pt>
                <c:pt idx="71" formatCode="#,##0">
                  <c:v>9874.3369202272479</c:v>
                </c:pt>
                <c:pt idx="72" formatCode="#,##0">
                  <c:v>10058.437766842668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75-450C-8897-44929F3F52C5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1.2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Sheet1!$B$4:$BV$4</c:f>
              <c:numCache>
                <c:formatCode>General</c:formatCode>
                <c:ptCount val="73"/>
                <c:pt idx="49" formatCode="#,##0">
                  <c:v>6659.6154455943533</c:v>
                </c:pt>
                <c:pt idx="50" formatCode="#,##0">
                  <c:v>6764.8777222176132</c:v>
                </c:pt>
                <c:pt idx="51" formatCode="#,##0">
                  <c:v>6895.4494539466959</c:v>
                </c:pt>
                <c:pt idx="52" formatCode="#,##0">
                  <c:v>7044.1169989352102</c:v>
                </c:pt>
                <c:pt idx="53" formatCode="#,##0">
                  <c:v>7204.8717328998009</c:v>
                </c:pt>
                <c:pt idx="54" formatCode="#,##0">
                  <c:v>7381.3264133255061</c:v>
                </c:pt>
                <c:pt idx="55" formatCode="#,##0">
                  <c:v>7574.5921651194185</c:v>
                </c:pt>
                <c:pt idx="56" formatCode="#,##0">
                  <c:v>7782.9613685191089</c:v>
                </c:pt>
                <c:pt idx="57" formatCode="#,##0">
                  <c:v>8008.0186373907427</c:v>
                </c:pt>
                <c:pt idx="58" formatCode="#,##0">
                  <c:v>8247.6915633853259</c:v>
                </c:pt>
                <c:pt idx="59" formatCode="#,##0">
                  <c:v>8498.9990078418941</c:v>
                </c:pt>
                <c:pt idx="60" formatCode="#,##0">
                  <c:v>8761.7813808140127</c:v>
                </c:pt>
                <c:pt idx="61" formatCode="#,##0">
                  <c:v>9038.6529267810856</c:v>
                </c:pt>
                <c:pt idx="62" formatCode="#,##0">
                  <c:v>9330.5867526346938</c:v>
                </c:pt>
                <c:pt idx="63" formatCode="#,##0">
                  <c:v>9638.0266716825136</c:v>
                </c:pt>
                <c:pt idx="64" formatCode="#,##0">
                  <c:v>9960.0164651868945</c:v>
                </c:pt>
                <c:pt idx="65" formatCode="#,##0">
                  <c:v>10295.105862985723</c:v>
                </c:pt>
                <c:pt idx="66" formatCode="#,##0">
                  <c:v>10642.154917756741</c:v>
                </c:pt>
                <c:pt idx="67" formatCode="#,##0">
                  <c:v>11002.112945330127</c:v>
                </c:pt>
                <c:pt idx="68" formatCode="#,##0">
                  <c:v>11376.384814996483</c:v>
                </c:pt>
                <c:pt idx="69" formatCode="#,##0">
                  <c:v>11765.141422878985</c:v>
                </c:pt>
                <c:pt idx="70" formatCode="#,##0">
                  <c:v>12168.535603923207</c:v>
                </c:pt>
                <c:pt idx="71" formatCode="#,##0">
                  <c:v>12586.687689759254</c:v>
                </c:pt>
                <c:pt idx="72" formatCode="#,##0">
                  <c:v>13019.93442945555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75-450C-8897-44929F3F52C5}"/>
            </c:ext>
          </c:extLst>
        </c:ser>
        <c:ser>
          <c:idx val="4"/>
          <c:order val="2"/>
          <c:tx>
            <c:strRef>
              <c:f>Sheet1!$A$6</c:f>
              <c:strCache>
                <c:ptCount val="1"/>
                <c:pt idx="0">
                  <c:v>x</c:v>
                </c:pt>
              </c:strCache>
            </c:strRef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Sheet1!$B$6:$BV$6</c:f>
              <c:numCache>
                <c:formatCode>#,##0</c:formatCode>
                <c:ptCount val="73"/>
                <c:pt idx="0">
                  <c:v>8155</c:v>
                </c:pt>
                <c:pt idx="1">
                  <c:v>8155</c:v>
                </c:pt>
                <c:pt idx="2">
                  <c:v>8155</c:v>
                </c:pt>
                <c:pt idx="3">
                  <c:v>8155</c:v>
                </c:pt>
                <c:pt idx="4">
                  <c:v>8155</c:v>
                </c:pt>
                <c:pt idx="5">
                  <c:v>8155</c:v>
                </c:pt>
                <c:pt idx="6">
                  <c:v>8155</c:v>
                </c:pt>
                <c:pt idx="7">
                  <c:v>8155</c:v>
                </c:pt>
                <c:pt idx="8">
                  <c:v>8155</c:v>
                </c:pt>
                <c:pt idx="9">
                  <c:v>8155</c:v>
                </c:pt>
                <c:pt idx="10">
                  <c:v>8155</c:v>
                </c:pt>
                <c:pt idx="11">
                  <c:v>8155</c:v>
                </c:pt>
                <c:pt idx="12">
                  <c:v>8155</c:v>
                </c:pt>
                <c:pt idx="13">
                  <c:v>8155</c:v>
                </c:pt>
                <c:pt idx="14">
                  <c:v>8155</c:v>
                </c:pt>
                <c:pt idx="15">
                  <c:v>8155</c:v>
                </c:pt>
                <c:pt idx="16">
                  <c:v>8155</c:v>
                </c:pt>
                <c:pt idx="17">
                  <c:v>8155</c:v>
                </c:pt>
                <c:pt idx="18">
                  <c:v>8155</c:v>
                </c:pt>
                <c:pt idx="19">
                  <c:v>8155</c:v>
                </c:pt>
                <c:pt idx="20">
                  <c:v>8155</c:v>
                </c:pt>
                <c:pt idx="21">
                  <c:v>8155</c:v>
                </c:pt>
                <c:pt idx="22">
                  <c:v>8155</c:v>
                </c:pt>
                <c:pt idx="23">
                  <c:v>8155</c:v>
                </c:pt>
                <c:pt idx="24">
                  <c:v>8155</c:v>
                </c:pt>
                <c:pt idx="25">
                  <c:v>8155</c:v>
                </c:pt>
                <c:pt idx="26">
                  <c:v>8155</c:v>
                </c:pt>
                <c:pt idx="27">
                  <c:v>8155</c:v>
                </c:pt>
                <c:pt idx="28">
                  <c:v>8155</c:v>
                </c:pt>
                <c:pt idx="29">
                  <c:v>8155</c:v>
                </c:pt>
                <c:pt idx="30">
                  <c:v>8155</c:v>
                </c:pt>
                <c:pt idx="31">
                  <c:v>8155</c:v>
                </c:pt>
                <c:pt idx="32">
                  <c:v>8155</c:v>
                </c:pt>
                <c:pt idx="33">
                  <c:v>8155</c:v>
                </c:pt>
                <c:pt idx="34">
                  <c:v>8155</c:v>
                </c:pt>
                <c:pt idx="35">
                  <c:v>8155</c:v>
                </c:pt>
                <c:pt idx="36">
                  <c:v>8155</c:v>
                </c:pt>
                <c:pt idx="37">
                  <c:v>8155</c:v>
                </c:pt>
                <c:pt idx="38">
                  <c:v>8155</c:v>
                </c:pt>
                <c:pt idx="39">
                  <c:v>8155</c:v>
                </c:pt>
                <c:pt idx="40">
                  <c:v>8155</c:v>
                </c:pt>
                <c:pt idx="41">
                  <c:v>8155</c:v>
                </c:pt>
                <c:pt idx="42">
                  <c:v>8155</c:v>
                </c:pt>
                <c:pt idx="43">
                  <c:v>8155</c:v>
                </c:pt>
                <c:pt idx="44">
                  <c:v>8155</c:v>
                </c:pt>
                <c:pt idx="45">
                  <c:v>8155</c:v>
                </c:pt>
                <c:pt idx="46">
                  <c:v>8155</c:v>
                </c:pt>
                <c:pt idx="47">
                  <c:v>8155</c:v>
                </c:pt>
                <c:pt idx="48">
                  <c:v>8155</c:v>
                </c:pt>
                <c:pt idx="49">
                  <c:v>8155</c:v>
                </c:pt>
                <c:pt idx="50">
                  <c:v>8155</c:v>
                </c:pt>
                <c:pt idx="51">
                  <c:v>8155</c:v>
                </c:pt>
                <c:pt idx="52">
                  <c:v>8155</c:v>
                </c:pt>
                <c:pt idx="53">
                  <c:v>8155</c:v>
                </c:pt>
                <c:pt idx="54">
                  <c:v>8155</c:v>
                </c:pt>
                <c:pt idx="55">
                  <c:v>8155</c:v>
                </c:pt>
                <c:pt idx="56">
                  <c:v>8155</c:v>
                </c:pt>
                <c:pt idx="57">
                  <c:v>8155</c:v>
                </c:pt>
                <c:pt idx="58">
                  <c:v>8155</c:v>
                </c:pt>
                <c:pt idx="59">
                  <c:v>8155</c:v>
                </c:pt>
                <c:pt idx="60">
                  <c:v>8155</c:v>
                </c:pt>
                <c:pt idx="61">
                  <c:v>8155</c:v>
                </c:pt>
                <c:pt idx="62">
                  <c:v>8155</c:v>
                </c:pt>
                <c:pt idx="63">
                  <c:v>8155</c:v>
                </c:pt>
                <c:pt idx="64">
                  <c:v>8155</c:v>
                </c:pt>
                <c:pt idx="65">
                  <c:v>8155</c:v>
                </c:pt>
                <c:pt idx="66">
                  <c:v>8155</c:v>
                </c:pt>
                <c:pt idx="67">
                  <c:v>8155</c:v>
                </c:pt>
                <c:pt idx="68">
                  <c:v>8155</c:v>
                </c:pt>
                <c:pt idx="69">
                  <c:v>8155</c:v>
                </c:pt>
                <c:pt idx="70">
                  <c:v>8155</c:v>
                </c:pt>
                <c:pt idx="71">
                  <c:v>8155</c:v>
                </c:pt>
                <c:pt idx="72">
                  <c:v>8155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875-450C-8897-44929F3F52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catAx>
        <c:axId val="298003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Algn val="ctr"/>
        <c:lblOffset val="100"/>
        <c:tickLblSkip val="1"/>
        <c:noMultiLvlLbl val="1"/>
      </c:cat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4"/>
          <c:tx>
            <c:strRef>
              <c:f>Sheet1!$A$7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Sheet1!$B$7:$BV$7</c:f>
              <c:numCache>
                <c:formatCode>#,##0</c:formatCode>
                <c:ptCount val="73"/>
                <c:pt idx="0">
                  <c:v>947</c:v>
                </c:pt>
                <c:pt idx="1">
                  <c:v>957</c:v>
                </c:pt>
                <c:pt idx="2">
                  <c:v>1002</c:v>
                </c:pt>
                <c:pt idx="3">
                  <c:v>1088</c:v>
                </c:pt>
                <c:pt idx="4">
                  <c:v>1109</c:v>
                </c:pt>
                <c:pt idx="5">
                  <c:v>1147</c:v>
                </c:pt>
                <c:pt idx="6">
                  <c:v>1146</c:v>
                </c:pt>
                <c:pt idx="7">
                  <c:v>1140</c:v>
                </c:pt>
                <c:pt idx="8">
                  <c:v>1146</c:v>
                </c:pt>
                <c:pt idx="9">
                  <c:v>1172</c:v>
                </c:pt>
                <c:pt idx="10">
                  <c:v>1185</c:v>
                </c:pt>
                <c:pt idx="11">
                  <c:v>1170</c:v>
                </c:pt>
                <c:pt idx="12">
                  <c:v>1167</c:v>
                </c:pt>
                <c:pt idx="13">
                  <c:v>1176</c:v>
                </c:pt>
                <c:pt idx="14">
                  <c:v>1167</c:v>
                </c:pt>
                <c:pt idx="15">
                  <c:v>1157</c:v>
                </c:pt>
                <c:pt idx="16">
                  <c:v>1128</c:v>
                </c:pt>
                <c:pt idx="17">
                  <c:v>1153</c:v>
                </c:pt>
                <c:pt idx="18">
                  <c:v>1134</c:v>
                </c:pt>
                <c:pt idx="19">
                  <c:v>1109</c:v>
                </c:pt>
                <c:pt idx="20">
                  <c:v>1102</c:v>
                </c:pt>
                <c:pt idx="21">
                  <c:v>1107</c:v>
                </c:pt>
                <c:pt idx="22">
                  <c:v>1090</c:v>
                </c:pt>
                <c:pt idx="23">
                  <c:v>1057</c:v>
                </c:pt>
                <c:pt idx="24">
                  <c:v>1079</c:v>
                </c:pt>
                <c:pt idx="25">
                  <c:v>1047</c:v>
                </c:pt>
                <c:pt idx="26">
                  <c:v>1038</c:v>
                </c:pt>
                <c:pt idx="27">
                  <c:v>1019</c:v>
                </c:pt>
                <c:pt idx="28">
                  <c:v>1019</c:v>
                </c:pt>
                <c:pt idx="29">
                  <c:v>1023</c:v>
                </c:pt>
                <c:pt idx="30">
                  <c:v>1040</c:v>
                </c:pt>
                <c:pt idx="31">
                  <c:v>1079</c:v>
                </c:pt>
                <c:pt idx="32">
                  <c:v>1088</c:v>
                </c:pt>
                <c:pt idx="33">
                  <c:v>1076</c:v>
                </c:pt>
                <c:pt idx="34">
                  <c:v>1104</c:v>
                </c:pt>
                <c:pt idx="35">
                  <c:v>1089</c:v>
                </c:pt>
                <c:pt idx="36">
                  <c:v>1072</c:v>
                </c:pt>
                <c:pt idx="37">
                  <c:v>1098</c:v>
                </c:pt>
                <c:pt idx="38">
                  <c:v>1106</c:v>
                </c:pt>
                <c:pt idx="39">
                  <c:v>1089</c:v>
                </c:pt>
                <c:pt idx="40">
                  <c:v>1102</c:v>
                </c:pt>
                <c:pt idx="41">
                  <c:v>1110</c:v>
                </c:pt>
                <c:pt idx="42">
                  <c:v>1106</c:v>
                </c:pt>
                <c:pt idx="43">
                  <c:v>1100</c:v>
                </c:pt>
                <c:pt idx="44">
                  <c:v>1140</c:v>
                </c:pt>
                <c:pt idx="45">
                  <c:v>1164</c:v>
                </c:pt>
                <c:pt idx="46">
                  <c:v>1208</c:v>
                </c:pt>
                <c:pt idx="47">
                  <c:v>1239</c:v>
                </c:pt>
                <c:pt idx="48">
                  <c:v>1266</c:v>
                </c:pt>
                <c:pt idx="49">
                  <c:v>1267</c:v>
                </c:pt>
                <c:pt idx="50">
                  <c:v>1267</c:v>
                </c:pt>
                <c:pt idx="51">
                  <c:v>1280</c:v>
                </c:pt>
                <c:pt idx="52">
                  <c:v>1362</c:v>
                </c:pt>
                <c:pt idx="53">
                  <c:v>1387</c:v>
                </c:pt>
                <c:pt idx="54">
                  <c:v>1403</c:v>
                </c:pt>
                <c:pt idx="55">
                  <c:v>1457</c:v>
                </c:pt>
                <c:pt idx="56">
                  <c:v>1436</c:v>
                </c:pt>
                <c:pt idx="57">
                  <c:v>1466</c:v>
                </c:pt>
                <c:pt idx="58">
                  <c:v>1504</c:v>
                </c:pt>
                <c:pt idx="59">
                  <c:v>1586</c:v>
                </c:pt>
                <c:pt idx="60">
                  <c:v>1596</c:v>
                </c:pt>
                <c:pt idx="61">
                  <c:v>1623</c:v>
                </c:pt>
                <c:pt idx="62">
                  <c:v>1651</c:v>
                </c:pt>
                <c:pt idx="63">
                  <c:v>1668</c:v>
                </c:pt>
                <c:pt idx="64">
                  <c:v>1667</c:v>
                </c:pt>
                <c:pt idx="65">
                  <c:v>1671</c:v>
                </c:pt>
                <c:pt idx="66">
                  <c:v>1761</c:v>
                </c:pt>
                <c:pt idx="67">
                  <c:v>1802</c:v>
                </c:pt>
                <c:pt idx="68">
                  <c:v>1841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51-48DC-86AD-4105454D7B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2"/>
          <c:order val="0"/>
          <c:tx>
            <c:strRef>
              <c:f>Sheet1!$A$3</c:f>
              <c:strCache>
                <c:ptCount val="1"/>
                <c:pt idx="0">
                  <c:v>1.1</c:v>
                </c:pt>
              </c:strCache>
            </c:strRef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Sheet1!$B$3:$BV$3</c:f>
              <c:numCache>
                <c:formatCode>General</c:formatCode>
                <c:ptCount val="73"/>
                <c:pt idx="49" formatCode="#,##0">
                  <c:v>1263.9899755089684</c:v>
                </c:pt>
                <c:pt idx="50" formatCode="#,##0">
                  <c:v>1258.2761990344827</c:v>
                </c:pt>
                <c:pt idx="51" formatCode="#,##0">
                  <c:v>1256.8045604706267</c:v>
                </c:pt>
                <c:pt idx="52" formatCode="#,##0">
                  <c:v>1258.4335612799798</c:v>
                </c:pt>
                <c:pt idx="53" formatCode="#,##0">
                  <c:v>1263.1207560438525</c:v>
                </c:pt>
                <c:pt idx="54" formatCode="#,##0">
                  <c:v>1270.4724322045199</c:v>
                </c:pt>
                <c:pt idx="55" formatCode="#,##0">
                  <c:v>1280.5672628275929</c:v>
                </c:pt>
                <c:pt idx="56" formatCode="#,##0">
                  <c:v>1293.2423955536476</c:v>
                </c:pt>
                <c:pt idx="57" formatCode="#,##0">
                  <c:v>1307.5354864117132</c:v>
                </c:pt>
                <c:pt idx="58" formatCode="#,##0">
                  <c:v>1323.3386329629943</c:v>
                </c:pt>
                <c:pt idx="59" formatCode="#,##0">
                  <c:v>1340.3533827013632</c:v>
                </c:pt>
                <c:pt idx="60" formatCode="#,##0">
                  <c:v>1358.3071463058454</c:v>
                </c:pt>
                <c:pt idx="61" formatCode="#,##0">
                  <c:v>1377.4303948170698</c:v>
                </c:pt>
                <c:pt idx="62" formatCode="#,##0">
                  <c:v>1398.0211588006314</c:v>
                </c:pt>
                <c:pt idx="63" formatCode="#,##0">
                  <c:v>1419.8026003118712</c:v>
                </c:pt>
                <c:pt idx="64" formatCode="#,##0">
                  <c:v>1443.0336549807739</c:v>
                </c:pt>
                <c:pt idx="65" formatCode="#,##0">
                  <c:v>1466.9370080432766</c:v>
                </c:pt>
                <c:pt idx="66" formatCode="#,##0">
                  <c:v>1491.8673318589215</c:v>
                </c:pt>
                <c:pt idx="67" formatCode="#,##0">
                  <c:v>1517.4460174076348</c:v>
                </c:pt>
                <c:pt idx="68" formatCode="#,##0">
                  <c:v>1543.9338720763717</c:v>
                </c:pt>
                <c:pt idx="69" formatCode="#,##0">
                  <c:v>1571.3225092260045</c:v>
                </c:pt>
                <c:pt idx="70" formatCode="#,##0">
                  <c:v>1599.6661258209754</c:v>
                </c:pt>
                <c:pt idx="71" formatCode="#,##0">
                  <c:v>1628.8995944396643</c:v>
                </c:pt>
                <c:pt idx="72" formatCode="#,##0">
                  <c:v>1658.70882781462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B51-48DC-86AD-4105454D7B81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1.2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Sheet1!$B$4:$BV$4</c:f>
              <c:numCache>
                <c:formatCode>General</c:formatCode>
                <c:ptCount val="73"/>
                <c:pt idx="49" formatCode="#,##0">
                  <c:v>1263.9899755089684</c:v>
                </c:pt>
                <c:pt idx="50" formatCode="#,##0">
                  <c:v>1259.8890879504943</c:v>
                </c:pt>
                <c:pt idx="51" formatCode="#,##0">
                  <c:v>1261.4771050188704</c:v>
                </c:pt>
                <c:pt idx="52" formatCode="#,##0">
                  <c:v>1267.2746774216992</c:v>
                </c:pt>
                <c:pt idx="53" formatCode="#,##0">
                  <c:v>1277.0198453066496</c:v>
                </c:pt>
                <c:pt idx="54" formatCode="#,##0">
                  <c:v>1290.6165871827704</c:v>
                </c:pt>
                <c:pt idx="55" formatCode="#,##0">
                  <c:v>1308.4510393502189</c:v>
                </c:pt>
                <c:pt idx="56" formatCode="#,##0">
                  <c:v>1330.589108425246</c:v>
                </c:pt>
                <c:pt idx="57" formatCode="#,##0">
                  <c:v>1356.2273294246006</c:v>
                </c:pt>
                <c:pt idx="58" formatCode="#,##0">
                  <c:v>1385.0298307131129</c:v>
                </c:pt>
                <c:pt idx="59" formatCode="#,##0">
                  <c:v>1416.5895330943545</c:v>
                </c:pt>
                <c:pt idx="60" formatCode="#,##0">
                  <c:v>1450.7251978706001</c:v>
                </c:pt>
                <c:pt idx="61" formatCode="#,##0">
                  <c:v>1487.8681648313056</c:v>
                </c:pt>
                <c:pt idx="62" formatCode="#,##0">
                  <c:v>1528.3780613107813</c:v>
                </c:pt>
                <c:pt idx="63" formatCode="#,##0">
                  <c:v>1571.9284528826586</c:v>
                </c:pt>
                <c:pt idx="64" formatCode="#,##0">
                  <c:v>1618.7079037215026</c:v>
                </c:pt>
                <c:pt idx="65" formatCode="#,##0">
                  <c:v>1667.896550231874</c:v>
                </c:pt>
                <c:pt idx="66" formatCode="#,##0">
                  <c:v>1719.9138060746811</c:v>
                </c:pt>
                <c:pt idx="67" formatCode="#,##0">
                  <c:v>1774.4792267261992</c:v>
                </c:pt>
                <c:pt idx="68" formatCode="#,##0">
                  <c:v>1831.9070516616055</c:v>
                </c:pt>
                <c:pt idx="69" formatCode="#,##0">
                  <c:v>1892.1593282882293</c:v>
                </c:pt>
                <c:pt idx="70" formatCode="#,##0">
                  <c:v>1955.2716624467414</c:v>
                </c:pt>
                <c:pt idx="71" formatCode="#,##0">
                  <c:v>2021.1970184746297</c:v>
                </c:pt>
                <c:pt idx="72" formatCode="#,##0">
                  <c:v>2089.692565171742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B51-48DC-86AD-4105454D7B81}"/>
            </c:ext>
          </c:extLst>
        </c:ser>
        <c:ser>
          <c:idx val="0"/>
          <c:order val="2"/>
          <c:tx>
            <c:strRef>
              <c:f>Sheet1!$A$5</c:f>
              <c:strCache>
                <c:ptCount val="1"/>
                <c:pt idx="0">
                  <c:v>1.3</c:v>
                </c:pt>
              </c:strCache>
            </c:strRef>
          </c:tx>
          <c:spPr>
            <a:ln w="28575">
              <a:solidFill>
                <a:srgbClr val="690923"/>
              </a:solidFill>
            </a:ln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Sheet1!$B$5:$BV$5</c:f>
              <c:numCache>
                <c:formatCode>General</c:formatCode>
                <c:ptCount val="73"/>
                <c:pt idx="49" formatCode="#,##0">
                  <c:v>1263.9899755089684</c:v>
                </c:pt>
                <c:pt idx="50" formatCode="#,##0">
                  <c:v>1261.4980620875831</c:v>
                </c:pt>
                <c:pt idx="51" formatCode="#,##0">
                  <c:v>1266.1485134700611</c:v>
                </c:pt>
                <c:pt idx="52" formatCode="#,##0">
                  <c:v>1276.119178971066</c:v>
                </c:pt>
                <c:pt idx="53" formatCode="#,##0">
                  <c:v>1290.9156959706504</c:v>
                </c:pt>
                <c:pt idx="54" formatCode="#,##0">
                  <c:v>1310.8380995624921</c:v>
                </c:pt>
                <c:pt idx="55" formatCode="#,##0">
                  <c:v>1336.6429999362601</c:v>
                </c:pt>
                <c:pt idx="56" formatCode="#,##0">
                  <c:v>1368.6906227945497</c:v>
                </c:pt>
                <c:pt idx="57" formatCode="#,##0">
                  <c:v>1406.3646278076546</c:v>
                </c:pt>
                <c:pt idx="58" formatCode="#,##0">
                  <c:v>1449.1188088282217</c:v>
                </c:pt>
                <c:pt idx="59" formatCode="#,##0">
                  <c:v>1496.4866115481436</c:v>
                </c:pt>
                <c:pt idx="60" formatCode="#,##0">
                  <c:v>1548.4692616138425</c:v>
                </c:pt>
                <c:pt idx="61" formatCode="#,##0">
                  <c:v>1605.8474597215072</c:v>
                </c:pt>
                <c:pt idx="62" formatCode="#,##0">
                  <c:v>1669.1085394887302</c:v>
                </c:pt>
                <c:pt idx="63" formatCode="#,##0">
                  <c:v>1737.9363594993367</c:v>
                </c:pt>
                <c:pt idx="64" formatCode="#,##0">
                  <c:v>1812.5029199008607</c:v>
                </c:pt>
                <c:pt idx="65" formatCode="#,##0">
                  <c:v>1892.0433765655366</c:v>
                </c:pt>
                <c:pt idx="66" formatCode="#,##0">
                  <c:v>1977.1759757529937</c:v>
                </c:pt>
                <c:pt idx="67" formatCode="#,##0">
                  <c:v>2067.8427717103227</c:v>
                </c:pt>
                <c:pt idx="68" formatCode="#,##0">
                  <c:v>2164.5257443758469</c:v>
                </c:pt>
                <c:pt idx="69" formatCode="#,##0">
                  <c:v>2267.2571045649911</c:v>
                </c:pt>
                <c:pt idx="70" formatCode="#,##0">
                  <c:v>2376.1468121892744</c:v>
                </c:pt>
                <c:pt idx="71" formatCode="#,##0">
                  <c:v>2491.3130111066994</c:v>
                </c:pt>
                <c:pt idx="72" formatCode="#,##0">
                  <c:v>2612.7387205559953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B51-48DC-86AD-4105454D7B81}"/>
            </c:ext>
          </c:extLst>
        </c:ser>
        <c:ser>
          <c:idx val="4"/>
          <c:order val="3"/>
          <c:tx>
            <c:strRef>
              <c:f>Sheet1!$A$6</c:f>
              <c:strCache>
                <c:ptCount val="1"/>
                <c:pt idx="0">
                  <c:v>x</c:v>
                </c:pt>
              </c:strCache>
            </c:strRef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strRef>
              <c:f>Sheet1!$B$1:$BV$1</c:f>
              <c:strCache>
                <c:ptCount val="73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</c:strCache>
            </c:strRef>
          </c:cat>
          <c:val>
            <c:numRef>
              <c:f>Sheet1!$B$6:$BV$6</c:f>
              <c:numCache>
                <c:formatCode>#,##0</c:formatCode>
                <c:ptCount val="73"/>
                <c:pt idx="0">
                  <c:v>1209</c:v>
                </c:pt>
                <c:pt idx="1">
                  <c:v>1209</c:v>
                </c:pt>
                <c:pt idx="2">
                  <c:v>1209</c:v>
                </c:pt>
                <c:pt idx="3">
                  <c:v>1209</c:v>
                </c:pt>
                <c:pt idx="4">
                  <c:v>1209</c:v>
                </c:pt>
                <c:pt idx="5">
                  <c:v>1209</c:v>
                </c:pt>
                <c:pt idx="6">
                  <c:v>1209</c:v>
                </c:pt>
                <c:pt idx="7">
                  <c:v>1209</c:v>
                </c:pt>
                <c:pt idx="8">
                  <c:v>1209</c:v>
                </c:pt>
                <c:pt idx="9">
                  <c:v>1209</c:v>
                </c:pt>
                <c:pt idx="10">
                  <c:v>1209</c:v>
                </c:pt>
                <c:pt idx="11">
                  <c:v>1209</c:v>
                </c:pt>
                <c:pt idx="12">
                  <c:v>1209</c:v>
                </c:pt>
                <c:pt idx="13">
                  <c:v>1209</c:v>
                </c:pt>
                <c:pt idx="14">
                  <c:v>1209</c:v>
                </c:pt>
                <c:pt idx="15">
                  <c:v>1209</c:v>
                </c:pt>
                <c:pt idx="16">
                  <c:v>1209</c:v>
                </c:pt>
                <c:pt idx="17">
                  <c:v>1209</c:v>
                </c:pt>
                <c:pt idx="18">
                  <c:v>1209</c:v>
                </c:pt>
                <c:pt idx="19">
                  <c:v>1209</c:v>
                </c:pt>
                <c:pt idx="20">
                  <c:v>1209</c:v>
                </c:pt>
                <c:pt idx="21">
                  <c:v>1209</c:v>
                </c:pt>
                <c:pt idx="22">
                  <c:v>1209</c:v>
                </c:pt>
                <c:pt idx="23">
                  <c:v>1209</c:v>
                </c:pt>
                <c:pt idx="24">
                  <c:v>1209</c:v>
                </c:pt>
                <c:pt idx="25">
                  <c:v>1209</c:v>
                </c:pt>
                <c:pt idx="26">
                  <c:v>1209</c:v>
                </c:pt>
                <c:pt idx="27">
                  <c:v>1209</c:v>
                </c:pt>
                <c:pt idx="28">
                  <c:v>1209</c:v>
                </c:pt>
                <c:pt idx="29">
                  <c:v>1209</c:v>
                </c:pt>
                <c:pt idx="30">
                  <c:v>1209</c:v>
                </c:pt>
                <c:pt idx="31">
                  <c:v>1209</c:v>
                </c:pt>
                <c:pt idx="32">
                  <c:v>1209</c:v>
                </c:pt>
                <c:pt idx="33">
                  <c:v>1209</c:v>
                </c:pt>
                <c:pt idx="34">
                  <c:v>1209</c:v>
                </c:pt>
                <c:pt idx="35">
                  <c:v>1209</c:v>
                </c:pt>
                <c:pt idx="36">
                  <c:v>1209</c:v>
                </c:pt>
                <c:pt idx="37">
                  <c:v>1209</c:v>
                </c:pt>
                <c:pt idx="38">
                  <c:v>1209</c:v>
                </c:pt>
                <c:pt idx="39">
                  <c:v>1209</c:v>
                </c:pt>
                <c:pt idx="40">
                  <c:v>1209</c:v>
                </c:pt>
                <c:pt idx="41">
                  <c:v>1209</c:v>
                </c:pt>
                <c:pt idx="42">
                  <c:v>1209</c:v>
                </c:pt>
                <c:pt idx="43">
                  <c:v>1209</c:v>
                </c:pt>
                <c:pt idx="44">
                  <c:v>1209</c:v>
                </c:pt>
                <c:pt idx="45">
                  <c:v>1209</c:v>
                </c:pt>
                <c:pt idx="46">
                  <c:v>1209</c:v>
                </c:pt>
                <c:pt idx="47">
                  <c:v>1209</c:v>
                </c:pt>
                <c:pt idx="48">
                  <c:v>1209</c:v>
                </c:pt>
                <c:pt idx="49">
                  <c:v>1209</c:v>
                </c:pt>
                <c:pt idx="50">
                  <c:v>1209</c:v>
                </c:pt>
                <c:pt idx="51">
                  <c:v>1209</c:v>
                </c:pt>
                <c:pt idx="52">
                  <c:v>1209</c:v>
                </c:pt>
                <c:pt idx="53">
                  <c:v>1209</c:v>
                </c:pt>
                <c:pt idx="54">
                  <c:v>1209</c:v>
                </c:pt>
                <c:pt idx="55">
                  <c:v>1209</c:v>
                </c:pt>
                <c:pt idx="56">
                  <c:v>1209</c:v>
                </c:pt>
                <c:pt idx="57">
                  <c:v>1209</c:v>
                </c:pt>
                <c:pt idx="58">
                  <c:v>1209</c:v>
                </c:pt>
                <c:pt idx="59">
                  <c:v>1209</c:v>
                </c:pt>
                <c:pt idx="60">
                  <c:v>1209</c:v>
                </c:pt>
                <c:pt idx="61">
                  <c:v>1209</c:v>
                </c:pt>
                <c:pt idx="62">
                  <c:v>1209</c:v>
                </c:pt>
                <c:pt idx="63">
                  <c:v>1209</c:v>
                </c:pt>
                <c:pt idx="64">
                  <c:v>1209</c:v>
                </c:pt>
                <c:pt idx="65">
                  <c:v>1209</c:v>
                </c:pt>
                <c:pt idx="66">
                  <c:v>1209</c:v>
                </c:pt>
                <c:pt idx="67">
                  <c:v>1209</c:v>
                </c:pt>
                <c:pt idx="68">
                  <c:v>1209</c:v>
                </c:pt>
                <c:pt idx="69">
                  <c:v>1209</c:v>
                </c:pt>
                <c:pt idx="70">
                  <c:v>1209</c:v>
                </c:pt>
                <c:pt idx="71">
                  <c:v>1209</c:v>
                </c:pt>
                <c:pt idx="72">
                  <c:v>1209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B51-48DC-86AD-4105454D7B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catAx>
        <c:axId val="298003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Algn val="ctr"/>
        <c:lblOffset val="100"/>
        <c:tickLblSkip val="1"/>
        <c:noMultiLvlLbl val="1"/>
      </c:cat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251231934911546E-2"/>
          <c:y val="0.13807894736842105"/>
          <c:w val="0.91692139603581668"/>
          <c:h val="0.6577448830409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Sheet1!$A$74:$A$193</c:f>
              <c:numCache>
                <c:formatCode>m/d/yyyy</c:formatCode>
                <c:ptCount val="120"/>
                <c:pt idx="0">
                  <c:v>44147</c:v>
                </c:pt>
                <c:pt idx="1">
                  <c:v>44148</c:v>
                </c:pt>
                <c:pt idx="2">
                  <c:v>44149</c:v>
                </c:pt>
                <c:pt idx="3">
                  <c:v>44150</c:v>
                </c:pt>
                <c:pt idx="4">
                  <c:v>44151</c:v>
                </c:pt>
                <c:pt idx="5">
                  <c:v>44152</c:v>
                </c:pt>
                <c:pt idx="6">
                  <c:v>44153</c:v>
                </c:pt>
                <c:pt idx="7">
                  <c:v>44154</c:v>
                </c:pt>
                <c:pt idx="8">
                  <c:v>44155</c:v>
                </c:pt>
                <c:pt idx="9">
                  <c:v>44156</c:v>
                </c:pt>
                <c:pt idx="10">
                  <c:v>44157</c:v>
                </c:pt>
                <c:pt idx="11">
                  <c:v>44158</c:v>
                </c:pt>
                <c:pt idx="12">
                  <c:v>44159</c:v>
                </c:pt>
                <c:pt idx="13">
                  <c:v>44160</c:v>
                </c:pt>
                <c:pt idx="14">
                  <c:v>44161</c:v>
                </c:pt>
                <c:pt idx="15">
                  <c:v>44162</c:v>
                </c:pt>
                <c:pt idx="16">
                  <c:v>44163</c:v>
                </c:pt>
                <c:pt idx="17">
                  <c:v>44164</c:v>
                </c:pt>
                <c:pt idx="18">
                  <c:v>44165</c:v>
                </c:pt>
                <c:pt idx="19">
                  <c:v>44166</c:v>
                </c:pt>
                <c:pt idx="20">
                  <c:v>44167</c:v>
                </c:pt>
                <c:pt idx="21">
                  <c:v>44168</c:v>
                </c:pt>
                <c:pt idx="22">
                  <c:v>44169</c:v>
                </c:pt>
                <c:pt idx="23">
                  <c:v>44170</c:v>
                </c:pt>
                <c:pt idx="24">
                  <c:v>44171</c:v>
                </c:pt>
                <c:pt idx="25">
                  <c:v>44172</c:v>
                </c:pt>
                <c:pt idx="26">
                  <c:v>44173</c:v>
                </c:pt>
                <c:pt idx="27">
                  <c:v>44174</c:v>
                </c:pt>
                <c:pt idx="28">
                  <c:v>44175</c:v>
                </c:pt>
                <c:pt idx="29">
                  <c:v>44176</c:v>
                </c:pt>
                <c:pt idx="30">
                  <c:v>44177</c:v>
                </c:pt>
                <c:pt idx="31">
                  <c:v>44178</c:v>
                </c:pt>
                <c:pt idx="32">
                  <c:v>44179</c:v>
                </c:pt>
                <c:pt idx="33">
                  <c:v>44180</c:v>
                </c:pt>
                <c:pt idx="34">
                  <c:v>44181</c:v>
                </c:pt>
                <c:pt idx="35">
                  <c:v>44182</c:v>
                </c:pt>
                <c:pt idx="36">
                  <c:v>44183</c:v>
                </c:pt>
                <c:pt idx="37">
                  <c:v>44184</c:v>
                </c:pt>
                <c:pt idx="38">
                  <c:v>44185</c:v>
                </c:pt>
                <c:pt idx="39">
                  <c:v>44186</c:v>
                </c:pt>
                <c:pt idx="40">
                  <c:v>44187</c:v>
                </c:pt>
                <c:pt idx="41">
                  <c:v>44188</c:v>
                </c:pt>
                <c:pt idx="42">
                  <c:v>44189</c:v>
                </c:pt>
                <c:pt idx="43">
                  <c:v>44190</c:v>
                </c:pt>
                <c:pt idx="44">
                  <c:v>44191</c:v>
                </c:pt>
                <c:pt idx="45">
                  <c:v>44192</c:v>
                </c:pt>
                <c:pt idx="46">
                  <c:v>44193</c:v>
                </c:pt>
                <c:pt idx="47">
                  <c:v>44194</c:v>
                </c:pt>
                <c:pt idx="48">
                  <c:v>44195</c:v>
                </c:pt>
                <c:pt idx="49">
                  <c:v>44196</c:v>
                </c:pt>
                <c:pt idx="50">
                  <c:v>44197</c:v>
                </c:pt>
                <c:pt idx="51">
                  <c:v>44198</c:v>
                </c:pt>
                <c:pt idx="52">
                  <c:v>44199</c:v>
                </c:pt>
                <c:pt idx="53">
                  <c:v>44200</c:v>
                </c:pt>
                <c:pt idx="54">
                  <c:v>44201</c:v>
                </c:pt>
                <c:pt idx="55">
                  <c:v>44202</c:v>
                </c:pt>
                <c:pt idx="56">
                  <c:v>44203</c:v>
                </c:pt>
                <c:pt idx="57">
                  <c:v>44204</c:v>
                </c:pt>
                <c:pt idx="58">
                  <c:v>44205</c:v>
                </c:pt>
                <c:pt idx="59">
                  <c:v>44206</c:v>
                </c:pt>
                <c:pt idx="60">
                  <c:v>44207</c:v>
                </c:pt>
                <c:pt idx="61">
                  <c:v>44208</c:v>
                </c:pt>
                <c:pt idx="62">
                  <c:v>44209</c:v>
                </c:pt>
                <c:pt idx="63">
                  <c:v>44210</c:v>
                </c:pt>
                <c:pt idx="64">
                  <c:v>44211</c:v>
                </c:pt>
                <c:pt idx="65">
                  <c:v>44212</c:v>
                </c:pt>
                <c:pt idx="66">
                  <c:v>44213</c:v>
                </c:pt>
                <c:pt idx="67">
                  <c:v>44214</c:v>
                </c:pt>
                <c:pt idx="68">
                  <c:v>44215</c:v>
                </c:pt>
                <c:pt idx="69">
                  <c:v>44216</c:v>
                </c:pt>
                <c:pt idx="70">
                  <c:v>44217</c:v>
                </c:pt>
                <c:pt idx="71">
                  <c:v>44218</c:v>
                </c:pt>
                <c:pt idx="72">
                  <c:v>44219</c:v>
                </c:pt>
                <c:pt idx="73">
                  <c:v>44220</c:v>
                </c:pt>
                <c:pt idx="74">
                  <c:v>44221</c:v>
                </c:pt>
                <c:pt idx="75">
                  <c:v>44222</c:v>
                </c:pt>
                <c:pt idx="76">
                  <c:v>44223</c:v>
                </c:pt>
                <c:pt idx="77">
                  <c:v>44224</c:v>
                </c:pt>
                <c:pt idx="78">
                  <c:v>44225</c:v>
                </c:pt>
                <c:pt idx="79">
                  <c:v>44226</c:v>
                </c:pt>
                <c:pt idx="80">
                  <c:v>44227</c:v>
                </c:pt>
                <c:pt idx="81">
                  <c:v>44228</c:v>
                </c:pt>
                <c:pt idx="82">
                  <c:v>44229</c:v>
                </c:pt>
                <c:pt idx="83">
                  <c:v>44230</c:v>
                </c:pt>
                <c:pt idx="84">
                  <c:v>44231</c:v>
                </c:pt>
                <c:pt idx="85">
                  <c:v>44232</c:v>
                </c:pt>
                <c:pt idx="86">
                  <c:v>44233</c:v>
                </c:pt>
                <c:pt idx="87">
                  <c:v>44234</c:v>
                </c:pt>
                <c:pt idx="88">
                  <c:v>44235</c:v>
                </c:pt>
                <c:pt idx="89">
                  <c:v>44236</c:v>
                </c:pt>
                <c:pt idx="90">
                  <c:v>44237</c:v>
                </c:pt>
                <c:pt idx="91">
                  <c:v>44238</c:v>
                </c:pt>
                <c:pt idx="92">
                  <c:v>44239</c:v>
                </c:pt>
                <c:pt idx="93">
                  <c:v>44240</c:v>
                </c:pt>
                <c:pt idx="94">
                  <c:v>44241</c:v>
                </c:pt>
                <c:pt idx="95">
                  <c:v>44242</c:v>
                </c:pt>
                <c:pt idx="96">
                  <c:v>44243</c:v>
                </c:pt>
                <c:pt idx="97">
                  <c:v>44244</c:v>
                </c:pt>
                <c:pt idx="98">
                  <c:v>44245</c:v>
                </c:pt>
                <c:pt idx="99">
                  <c:v>44246</c:v>
                </c:pt>
                <c:pt idx="100">
                  <c:v>44247</c:v>
                </c:pt>
                <c:pt idx="101">
                  <c:v>44248</c:v>
                </c:pt>
                <c:pt idx="102">
                  <c:v>44249</c:v>
                </c:pt>
                <c:pt idx="103">
                  <c:v>44250</c:v>
                </c:pt>
                <c:pt idx="104">
                  <c:v>44251</c:v>
                </c:pt>
                <c:pt idx="105">
                  <c:v>44252</c:v>
                </c:pt>
                <c:pt idx="106">
                  <c:v>44253</c:v>
                </c:pt>
                <c:pt idx="107">
                  <c:v>44254</c:v>
                </c:pt>
                <c:pt idx="108">
                  <c:v>44255</c:v>
                </c:pt>
                <c:pt idx="109">
                  <c:v>44256</c:v>
                </c:pt>
                <c:pt idx="110">
                  <c:v>44257</c:v>
                </c:pt>
                <c:pt idx="111">
                  <c:v>44258</c:v>
                </c:pt>
                <c:pt idx="112">
                  <c:v>44259</c:v>
                </c:pt>
                <c:pt idx="113">
                  <c:v>44260</c:v>
                </c:pt>
                <c:pt idx="114">
                  <c:v>44261</c:v>
                </c:pt>
                <c:pt idx="115">
                  <c:v>44262</c:v>
                </c:pt>
                <c:pt idx="116">
                  <c:v>44263</c:v>
                </c:pt>
                <c:pt idx="117">
                  <c:v>44264</c:v>
                </c:pt>
                <c:pt idx="118">
                  <c:v>44265</c:v>
                </c:pt>
                <c:pt idx="119">
                  <c:v>44266</c:v>
                </c:pt>
              </c:numCache>
            </c:numRef>
          </c:cat>
          <c:val>
            <c:numRef>
              <c:f>Sheet1!$B$74:$B$193</c:f>
              <c:numCache>
                <c:formatCode>General</c:formatCode>
                <c:ptCount val="120"/>
                <c:pt idx="0">
                  <c:v>7874</c:v>
                </c:pt>
                <c:pt idx="1">
                  <c:v>7358</c:v>
                </c:pt>
                <c:pt idx="2">
                  <c:v>4196</c:v>
                </c:pt>
                <c:pt idx="3">
                  <c:v>1891</c:v>
                </c:pt>
                <c:pt idx="4">
                  <c:v>5414</c:v>
                </c:pt>
                <c:pt idx="5">
                  <c:v>4246</c:v>
                </c:pt>
                <c:pt idx="6">
                  <c:v>5514</c:v>
                </c:pt>
                <c:pt idx="7">
                  <c:v>6470</c:v>
                </c:pt>
                <c:pt idx="8">
                  <c:v>5808</c:v>
                </c:pt>
                <c:pt idx="9">
                  <c:v>3191</c:v>
                </c:pt>
                <c:pt idx="10">
                  <c:v>1509</c:v>
                </c:pt>
                <c:pt idx="11">
                  <c:v>4379</c:v>
                </c:pt>
                <c:pt idx="12">
                  <c:v>5861</c:v>
                </c:pt>
                <c:pt idx="13">
                  <c:v>4929</c:v>
                </c:pt>
                <c:pt idx="14">
                  <c:v>4049</c:v>
                </c:pt>
                <c:pt idx="15">
                  <c:v>4462</c:v>
                </c:pt>
                <c:pt idx="16">
                  <c:v>2667</c:v>
                </c:pt>
                <c:pt idx="17">
                  <c:v>1074</c:v>
                </c:pt>
                <c:pt idx="18">
                  <c:v>3572</c:v>
                </c:pt>
                <c:pt idx="19">
                  <c:v>5180</c:v>
                </c:pt>
                <c:pt idx="20">
                  <c:v>4561</c:v>
                </c:pt>
                <c:pt idx="21">
                  <c:v>4624</c:v>
                </c:pt>
                <c:pt idx="22">
                  <c:v>4747</c:v>
                </c:pt>
                <c:pt idx="23">
                  <c:v>3312</c:v>
                </c:pt>
                <c:pt idx="24">
                  <c:v>1112</c:v>
                </c:pt>
                <c:pt idx="25">
                  <c:v>4251</c:v>
                </c:pt>
                <c:pt idx="26">
                  <c:v>5855</c:v>
                </c:pt>
                <c:pt idx="27">
                  <c:v>6414</c:v>
                </c:pt>
                <c:pt idx="28">
                  <c:v>5872</c:v>
                </c:pt>
                <c:pt idx="29">
                  <c:v>6209</c:v>
                </c:pt>
                <c:pt idx="30">
                  <c:v>3655</c:v>
                </c:pt>
                <c:pt idx="31">
                  <c:v>1998</c:v>
                </c:pt>
                <c:pt idx="32">
                  <c:v>5176</c:v>
                </c:pt>
                <c:pt idx="33">
                  <c:v>7908</c:v>
                </c:pt>
                <c:pt idx="34">
                  <c:v>8256</c:v>
                </c:pt>
                <c:pt idx="35">
                  <c:v>7614</c:v>
                </c:pt>
                <c:pt idx="36">
                  <c:v>8836</c:v>
                </c:pt>
                <c:pt idx="37">
                  <c:v>5326</c:v>
                </c:pt>
                <c:pt idx="38">
                  <c:v>3401</c:v>
                </c:pt>
                <c:pt idx="39">
                  <c:v>7950</c:v>
                </c:pt>
                <c:pt idx="40">
                  <c:v>10910</c:v>
                </c:pt>
                <c:pt idx="41">
                  <c:v>14138</c:v>
                </c:pt>
                <c:pt idx="42">
                  <c:v>4373</c:v>
                </c:pt>
                <c:pt idx="43">
                  <c:v>2671</c:v>
                </c:pt>
                <c:pt idx="44">
                  <c:v>3031</c:v>
                </c:pt>
                <c:pt idx="45">
                  <c:v>3780</c:v>
                </c:pt>
                <c:pt idx="46">
                  <c:v>10935</c:v>
                </c:pt>
                <c:pt idx="47">
                  <c:v>16468</c:v>
                </c:pt>
                <c:pt idx="48">
                  <c:v>17059</c:v>
                </c:pt>
                <c:pt idx="49">
                  <c:v>13306</c:v>
                </c:pt>
                <c:pt idx="50">
                  <c:v>3446</c:v>
                </c:pt>
                <c:pt idx="51">
                  <c:v>4984</c:v>
                </c:pt>
                <c:pt idx="52">
                  <c:v>6267</c:v>
                </c:pt>
                <c:pt idx="53">
                  <c:v>12952</c:v>
                </c:pt>
                <c:pt idx="54">
                  <c:v>17397</c:v>
                </c:pt>
                <c:pt idx="55">
                  <c:v>17767</c:v>
                </c:pt>
                <c:pt idx="56">
                  <c:v>14880</c:v>
                </c:pt>
                <c:pt idx="57">
                  <c:v>13099</c:v>
                </c:pt>
                <c:pt idx="58">
                  <c:v>8436</c:v>
                </c:pt>
                <c:pt idx="59">
                  <c:v>4311</c:v>
                </c:pt>
                <c:pt idx="60">
                  <c:v>9383</c:v>
                </c:pt>
                <c:pt idx="61">
                  <c:v>10805</c:v>
                </c:pt>
                <c:pt idx="62">
                  <c:v>10914</c:v>
                </c:pt>
                <c:pt idx="63">
                  <c:v>8086</c:v>
                </c:pt>
                <c:pt idx="64">
                  <c:v>9299</c:v>
                </c:pt>
                <c:pt idx="65">
                  <c:v>5240</c:v>
                </c:pt>
                <c:pt idx="66">
                  <c:v>2641</c:v>
                </c:pt>
                <c:pt idx="67">
                  <c:v>7666</c:v>
                </c:pt>
                <c:pt idx="68">
                  <c:v>9608</c:v>
                </c:pt>
                <c:pt idx="69">
                  <c:v>8215</c:v>
                </c:pt>
                <c:pt idx="70">
                  <c:v>7532</c:v>
                </c:pt>
                <c:pt idx="71">
                  <c:v>8465</c:v>
                </c:pt>
                <c:pt idx="72">
                  <c:v>4239</c:v>
                </c:pt>
                <c:pt idx="73">
                  <c:v>2394</c:v>
                </c:pt>
                <c:pt idx="74">
                  <c:v>6973</c:v>
                </c:pt>
                <c:pt idx="75">
                  <c:v>9194</c:v>
                </c:pt>
                <c:pt idx="76">
                  <c:v>8502</c:v>
                </c:pt>
                <c:pt idx="77">
                  <c:v>8009</c:v>
                </c:pt>
                <c:pt idx="78">
                  <c:v>8052</c:v>
                </c:pt>
                <c:pt idx="79">
                  <c:v>4055</c:v>
                </c:pt>
                <c:pt idx="80">
                  <c:v>2573</c:v>
                </c:pt>
                <c:pt idx="81">
                  <c:v>7215</c:v>
                </c:pt>
                <c:pt idx="82">
                  <c:v>9148</c:v>
                </c:pt>
                <c:pt idx="83">
                  <c:v>9666</c:v>
                </c:pt>
                <c:pt idx="84">
                  <c:v>8106</c:v>
                </c:pt>
                <c:pt idx="85">
                  <c:v>8621</c:v>
                </c:pt>
                <c:pt idx="86">
                  <c:v>4820</c:v>
                </c:pt>
                <c:pt idx="87">
                  <c:v>2451</c:v>
                </c:pt>
                <c:pt idx="88">
                  <c:v>7779</c:v>
                </c:pt>
                <c:pt idx="89">
                  <c:v>10281</c:v>
                </c:pt>
                <c:pt idx="90">
                  <c:v>9536</c:v>
                </c:pt>
                <c:pt idx="91">
                  <c:v>9017</c:v>
                </c:pt>
                <c:pt idx="92">
                  <c:v>8827</c:v>
                </c:pt>
                <c:pt idx="93">
                  <c:v>5141</c:v>
                </c:pt>
                <c:pt idx="94">
                  <c:v>2879</c:v>
                </c:pt>
                <c:pt idx="95">
                  <c:v>8904</c:v>
                </c:pt>
                <c:pt idx="96">
                  <c:v>12608</c:v>
                </c:pt>
                <c:pt idx="97">
                  <c:v>10937</c:v>
                </c:pt>
                <c:pt idx="98">
                  <c:v>11701</c:v>
                </c:pt>
                <c:pt idx="99">
                  <c:v>11286</c:v>
                </c:pt>
                <c:pt idx="100">
                  <c:v>6775</c:v>
                </c:pt>
                <c:pt idx="101">
                  <c:v>4065</c:v>
                </c:pt>
                <c:pt idx="102">
                  <c:v>11403</c:v>
                </c:pt>
                <c:pt idx="103">
                  <c:v>15839</c:v>
                </c:pt>
                <c:pt idx="104">
                  <c:v>13794</c:v>
                </c:pt>
                <c:pt idx="105">
                  <c:v>14584</c:v>
                </c:pt>
                <c:pt idx="106">
                  <c:v>14773</c:v>
                </c:pt>
                <c:pt idx="107">
                  <c:v>7822</c:v>
                </c:pt>
                <c:pt idx="108">
                  <c:v>4587</c:v>
                </c:pt>
                <c:pt idx="109">
                  <c:v>12322</c:v>
                </c:pt>
                <c:pt idx="110">
                  <c:v>16771</c:v>
                </c:pt>
                <c:pt idx="111">
                  <c:v>15237</c:v>
                </c:pt>
                <c:pt idx="112">
                  <c:v>14640</c:v>
                </c:pt>
                <c:pt idx="113">
                  <c:v>13162</c:v>
                </c:pt>
                <c:pt idx="114">
                  <c:v>9118</c:v>
                </c:pt>
                <c:pt idx="115">
                  <c:v>3977</c:v>
                </c:pt>
                <c:pt idx="116">
                  <c:v>10618</c:v>
                </c:pt>
                <c:pt idx="117">
                  <c:v>15325</c:v>
                </c:pt>
                <c:pt idx="118">
                  <c:v>14353</c:v>
                </c:pt>
                <c:pt idx="119">
                  <c:v>11083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D6-40BF-820C-488D15CC75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24901576"/>
        <c:axId val="524901968"/>
      </c:barChart>
      <c:dateAx>
        <c:axId val="5249015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4901968"/>
        <c:crosses val="autoZero"/>
        <c:auto val="1"/>
        <c:lblOffset val="100"/>
        <c:baseTimeUnit val="days"/>
        <c:majorUnit val="2"/>
        <c:majorTimeUnit val="days"/>
      </c:dateAx>
      <c:valAx>
        <c:axId val="524901968"/>
        <c:scaling>
          <c:orientation val="minMax"/>
          <c:max val="220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24901576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81-45FE-8824-AD9CB6C393BE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FC3-45E8-A4BC-C21E08A96D50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E15-4CA5-9B49-4C7714C798F0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F42-42E1-A531-D199F7D45743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F42-42E1-A531-D199F7D45743}"/>
              </c:ext>
            </c:extLst>
          </c:dPt>
          <c:dPt>
            <c:idx val="1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336-4865-BC03-DE573BD35487}"/>
              </c:ext>
            </c:extLst>
          </c:dPt>
          <c:dPt>
            <c:idx val="1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35-4802-BB5F-84462A7D224E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F35-4802-BB5F-84462A7D224E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-7.5325702225000013E-2</c:v>
                </c:pt>
                <c:pt idx="1">
                  <c:v>-7.8754970527999957E-2</c:v>
                </c:pt>
                <c:pt idx="2">
                  <c:v>-0.10793307104400007</c:v>
                </c:pt>
                <c:pt idx="3">
                  <c:v>-0.17976748104500007</c:v>
                </c:pt>
                <c:pt idx="4">
                  <c:v>-0.21948965717800006</c:v>
                </c:pt>
                <c:pt idx="5">
                  <c:v>-0.22100054335800012</c:v>
                </c:pt>
                <c:pt idx="6">
                  <c:v>-0.223327587622</c:v>
                </c:pt>
                <c:pt idx="7">
                  <c:v>-0.22480251693700004</c:v>
                </c:pt>
                <c:pt idx="8">
                  <c:v>-0.22523234255900004</c:v>
                </c:pt>
                <c:pt idx="9">
                  <c:v>-0.22655608340599986</c:v>
                </c:pt>
                <c:pt idx="10">
                  <c:v>-0.25216226289999999</c:v>
                </c:pt>
                <c:pt idx="11">
                  <c:v>-0.28279560630200007</c:v>
                </c:pt>
                <c:pt idx="12">
                  <c:v>-0.29022957103300007</c:v>
                </c:pt>
                <c:pt idx="13">
                  <c:v>-0.30863107347099994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0-8C81-45FE-8824-AD9CB6C39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0.60000000000000009"/>
          <c:min val="-0.60000000000000009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F6-4FDB-992C-C3301253469F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F6-4FDB-992C-C3301253469F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F6-4FDB-992C-C3301253469F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F1A-45EE-8389-4599263A8F34}"/>
              </c:ext>
            </c:extLst>
          </c:dPt>
          <c:dPt>
            <c:idx val="9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0E4-42DB-B765-5FDB77C5B34D}"/>
              </c:ext>
            </c:extLst>
          </c:dPt>
          <c:dPt>
            <c:idx val="1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49B-4EF6-A14E-2B76A4A0AD49}"/>
              </c:ext>
            </c:extLst>
          </c:dPt>
          <c:dPt>
            <c:idx val="1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C0D-4B00-948F-86A7BDA4E7BC}"/>
              </c:ext>
            </c:extLst>
          </c:dPt>
          <c:dPt>
            <c:idx val="1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C0D-4B00-948F-86A7BDA4E7BC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858-4185-8CA3-BBEE17E927E8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General</c:formatCode>
                <c:ptCount val="14"/>
                <c:pt idx="0">
                  <c:v>-6.8732488913999967E-2</c:v>
                </c:pt>
                <c:pt idx="1">
                  <c:v>-8.9108532661000162E-2</c:v>
                </c:pt>
                <c:pt idx="2">
                  <c:v>-9.429452764199997E-2</c:v>
                </c:pt>
                <c:pt idx="3">
                  <c:v>-9.8935392637000019E-2</c:v>
                </c:pt>
                <c:pt idx="4">
                  <c:v>-9.9137878362999921E-2</c:v>
                </c:pt>
                <c:pt idx="5">
                  <c:v>-0.119111979699</c:v>
                </c:pt>
                <c:pt idx="6">
                  <c:v>-0.12155373359299992</c:v>
                </c:pt>
                <c:pt idx="7">
                  <c:v>-0.12960457895900002</c:v>
                </c:pt>
                <c:pt idx="8">
                  <c:v>-0.13353502676099993</c:v>
                </c:pt>
                <c:pt idx="9">
                  <c:v>-0.14310891707499995</c:v>
                </c:pt>
                <c:pt idx="10">
                  <c:v>-0.14814808789600009</c:v>
                </c:pt>
                <c:pt idx="11">
                  <c:v>-0.15665150531299998</c:v>
                </c:pt>
                <c:pt idx="12">
                  <c:v>-0.17243253778800005</c:v>
                </c:pt>
                <c:pt idx="13">
                  <c:v>-0.20053499303899991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0CF6-4FDB-992C-C33012534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0.8"/>
          <c:min val="-0.8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0.2"/>
        <c:minorUnit val="4.0000000000000008E-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7-4C2D-B900-AE90B97A7E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7-4C2D-B900-AE90B97A7E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7-4C2D-B900-AE90B97A7ECF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1.0965861781840001</c:v>
                </c:pt>
                <c:pt idx="1">
                  <c:v>1.0728218465529999</c:v>
                </c:pt>
                <c:pt idx="2">
                  <c:v>1.069812415393</c:v>
                </c:pt>
                <c:pt idx="3">
                  <c:v>1.0522325189549999</c:v>
                </c:pt>
                <c:pt idx="4">
                  <c:v>1.021712073018</c:v>
                </c:pt>
                <c:pt idx="5">
                  <c:v>0.97090170867799996</c:v>
                </c:pt>
                <c:pt idx="6">
                  <c:v>0.95740177272100002</c:v>
                </c:pt>
                <c:pt idx="7">
                  <c:v>0.95574361820099996</c:v>
                </c:pt>
                <c:pt idx="8">
                  <c:v>0.94656488549600004</c:v>
                </c:pt>
                <c:pt idx="9">
                  <c:v>0.93046165732999997</c:v>
                </c:pt>
                <c:pt idx="10">
                  <c:v>0.92500704820900004</c:v>
                </c:pt>
                <c:pt idx="11">
                  <c:v>0.92065997130499999</c:v>
                </c:pt>
                <c:pt idx="12">
                  <c:v>0.83656036446399995</c:v>
                </c:pt>
                <c:pt idx="13">
                  <c:v>0.75360474978699998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6-3717-4C2D-B900-AE90B97A7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1.6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272939841005517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pozitivních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Sheet1!$A$33:$A$192</c:f>
              <c:numCache>
                <c:formatCode>m/d/yyyy</c:formatCode>
                <c:ptCount val="160"/>
                <c:pt idx="0">
                  <c:v>44106</c:v>
                </c:pt>
                <c:pt idx="1">
                  <c:v>44107</c:v>
                </c:pt>
                <c:pt idx="2">
                  <c:v>44108</c:v>
                </c:pt>
                <c:pt idx="3">
                  <c:v>44109</c:v>
                </c:pt>
                <c:pt idx="4">
                  <c:v>44110</c:v>
                </c:pt>
                <c:pt idx="5">
                  <c:v>44111</c:v>
                </c:pt>
                <c:pt idx="6">
                  <c:v>44112</c:v>
                </c:pt>
                <c:pt idx="7">
                  <c:v>44113</c:v>
                </c:pt>
                <c:pt idx="8">
                  <c:v>44114</c:v>
                </c:pt>
                <c:pt idx="9">
                  <c:v>44115</c:v>
                </c:pt>
                <c:pt idx="10">
                  <c:v>44116</c:v>
                </c:pt>
                <c:pt idx="11">
                  <c:v>44117</c:v>
                </c:pt>
                <c:pt idx="12">
                  <c:v>44118</c:v>
                </c:pt>
                <c:pt idx="13">
                  <c:v>44119</c:v>
                </c:pt>
                <c:pt idx="14">
                  <c:v>44120</c:v>
                </c:pt>
                <c:pt idx="15">
                  <c:v>44121</c:v>
                </c:pt>
                <c:pt idx="16">
                  <c:v>44122</c:v>
                </c:pt>
                <c:pt idx="17">
                  <c:v>44123</c:v>
                </c:pt>
                <c:pt idx="18">
                  <c:v>44124</c:v>
                </c:pt>
                <c:pt idx="19">
                  <c:v>44125</c:v>
                </c:pt>
                <c:pt idx="20">
                  <c:v>44126</c:v>
                </c:pt>
                <c:pt idx="21">
                  <c:v>44127</c:v>
                </c:pt>
                <c:pt idx="22">
                  <c:v>44128</c:v>
                </c:pt>
                <c:pt idx="23">
                  <c:v>44129</c:v>
                </c:pt>
                <c:pt idx="24">
                  <c:v>44130</c:v>
                </c:pt>
                <c:pt idx="25">
                  <c:v>44131</c:v>
                </c:pt>
                <c:pt idx="26">
                  <c:v>44132</c:v>
                </c:pt>
                <c:pt idx="27">
                  <c:v>44133</c:v>
                </c:pt>
                <c:pt idx="28">
                  <c:v>44134</c:v>
                </c:pt>
                <c:pt idx="29">
                  <c:v>44135</c:v>
                </c:pt>
                <c:pt idx="30">
                  <c:v>44136</c:v>
                </c:pt>
                <c:pt idx="31">
                  <c:v>44137</c:v>
                </c:pt>
                <c:pt idx="32">
                  <c:v>44138</c:v>
                </c:pt>
                <c:pt idx="33">
                  <c:v>44139</c:v>
                </c:pt>
                <c:pt idx="34">
                  <c:v>44140</c:v>
                </c:pt>
                <c:pt idx="35">
                  <c:v>44141</c:v>
                </c:pt>
                <c:pt idx="36">
                  <c:v>44142</c:v>
                </c:pt>
                <c:pt idx="37">
                  <c:v>44143</c:v>
                </c:pt>
                <c:pt idx="38">
                  <c:v>44144</c:v>
                </c:pt>
                <c:pt idx="39">
                  <c:v>44145</c:v>
                </c:pt>
                <c:pt idx="40">
                  <c:v>44146</c:v>
                </c:pt>
                <c:pt idx="41">
                  <c:v>44147</c:v>
                </c:pt>
                <c:pt idx="42">
                  <c:v>44148</c:v>
                </c:pt>
                <c:pt idx="43">
                  <c:v>44149</c:v>
                </c:pt>
                <c:pt idx="44">
                  <c:v>44150</c:v>
                </c:pt>
                <c:pt idx="45">
                  <c:v>44151</c:v>
                </c:pt>
                <c:pt idx="46">
                  <c:v>44152</c:v>
                </c:pt>
                <c:pt idx="47">
                  <c:v>44153</c:v>
                </c:pt>
                <c:pt idx="48">
                  <c:v>44154</c:v>
                </c:pt>
                <c:pt idx="49">
                  <c:v>44155</c:v>
                </c:pt>
                <c:pt idx="50">
                  <c:v>44156</c:v>
                </c:pt>
                <c:pt idx="51">
                  <c:v>44157</c:v>
                </c:pt>
                <c:pt idx="52">
                  <c:v>44158</c:v>
                </c:pt>
                <c:pt idx="53">
                  <c:v>44159</c:v>
                </c:pt>
                <c:pt idx="54">
                  <c:v>44160</c:v>
                </c:pt>
                <c:pt idx="55">
                  <c:v>44161</c:v>
                </c:pt>
                <c:pt idx="56">
                  <c:v>44162</c:v>
                </c:pt>
                <c:pt idx="57">
                  <c:v>44163</c:v>
                </c:pt>
                <c:pt idx="58">
                  <c:v>44164</c:v>
                </c:pt>
                <c:pt idx="59">
                  <c:v>44165</c:v>
                </c:pt>
                <c:pt idx="60">
                  <c:v>44166</c:v>
                </c:pt>
                <c:pt idx="61">
                  <c:v>44167</c:v>
                </c:pt>
                <c:pt idx="62">
                  <c:v>44168</c:v>
                </c:pt>
                <c:pt idx="63">
                  <c:v>44169</c:v>
                </c:pt>
                <c:pt idx="64">
                  <c:v>44170</c:v>
                </c:pt>
                <c:pt idx="65">
                  <c:v>44171</c:v>
                </c:pt>
                <c:pt idx="66">
                  <c:v>44172</c:v>
                </c:pt>
                <c:pt idx="67">
                  <c:v>44173</c:v>
                </c:pt>
                <c:pt idx="68">
                  <c:v>44174</c:v>
                </c:pt>
                <c:pt idx="69">
                  <c:v>44175</c:v>
                </c:pt>
                <c:pt idx="70">
                  <c:v>44176</c:v>
                </c:pt>
                <c:pt idx="71">
                  <c:v>44177</c:v>
                </c:pt>
                <c:pt idx="72">
                  <c:v>44178</c:v>
                </c:pt>
                <c:pt idx="73">
                  <c:v>44179</c:v>
                </c:pt>
                <c:pt idx="74">
                  <c:v>44180</c:v>
                </c:pt>
                <c:pt idx="75">
                  <c:v>44181</c:v>
                </c:pt>
                <c:pt idx="76">
                  <c:v>44182</c:v>
                </c:pt>
                <c:pt idx="77">
                  <c:v>44183</c:v>
                </c:pt>
                <c:pt idx="78">
                  <c:v>44184</c:v>
                </c:pt>
                <c:pt idx="79">
                  <c:v>44185</c:v>
                </c:pt>
                <c:pt idx="80">
                  <c:v>44186</c:v>
                </c:pt>
                <c:pt idx="81">
                  <c:v>44187</c:v>
                </c:pt>
                <c:pt idx="82">
                  <c:v>44188</c:v>
                </c:pt>
                <c:pt idx="83">
                  <c:v>44189</c:v>
                </c:pt>
                <c:pt idx="84">
                  <c:v>44190</c:v>
                </c:pt>
                <c:pt idx="85">
                  <c:v>44191</c:v>
                </c:pt>
                <c:pt idx="86">
                  <c:v>44192</c:v>
                </c:pt>
                <c:pt idx="87">
                  <c:v>44193</c:v>
                </c:pt>
                <c:pt idx="88">
                  <c:v>44194</c:v>
                </c:pt>
                <c:pt idx="89">
                  <c:v>44195</c:v>
                </c:pt>
                <c:pt idx="90">
                  <c:v>44196</c:v>
                </c:pt>
                <c:pt idx="91">
                  <c:v>44197</c:v>
                </c:pt>
                <c:pt idx="92">
                  <c:v>44198</c:v>
                </c:pt>
                <c:pt idx="93">
                  <c:v>44199</c:v>
                </c:pt>
                <c:pt idx="94">
                  <c:v>44200</c:v>
                </c:pt>
                <c:pt idx="95">
                  <c:v>44201</c:v>
                </c:pt>
                <c:pt idx="96">
                  <c:v>44202</c:v>
                </c:pt>
                <c:pt idx="97">
                  <c:v>44203</c:v>
                </c:pt>
                <c:pt idx="98">
                  <c:v>44204</c:v>
                </c:pt>
                <c:pt idx="99">
                  <c:v>44205</c:v>
                </c:pt>
                <c:pt idx="100">
                  <c:v>44206</c:v>
                </c:pt>
                <c:pt idx="101">
                  <c:v>44207</c:v>
                </c:pt>
                <c:pt idx="102">
                  <c:v>44208</c:v>
                </c:pt>
                <c:pt idx="103">
                  <c:v>44209</c:v>
                </c:pt>
                <c:pt idx="104">
                  <c:v>44210</c:v>
                </c:pt>
                <c:pt idx="105">
                  <c:v>44211</c:v>
                </c:pt>
                <c:pt idx="106">
                  <c:v>44212</c:v>
                </c:pt>
                <c:pt idx="107">
                  <c:v>44213</c:v>
                </c:pt>
                <c:pt idx="108">
                  <c:v>44214</c:v>
                </c:pt>
                <c:pt idx="109">
                  <c:v>44215</c:v>
                </c:pt>
                <c:pt idx="110">
                  <c:v>44216</c:v>
                </c:pt>
                <c:pt idx="111">
                  <c:v>44217</c:v>
                </c:pt>
                <c:pt idx="112">
                  <c:v>44218</c:v>
                </c:pt>
                <c:pt idx="113">
                  <c:v>44219</c:v>
                </c:pt>
                <c:pt idx="114">
                  <c:v>44220</c:v>
                </c:pt>
                <c:pt idx="115">
                  <c:v>44221</c:v>
                </c:pt>
                <c:pt idx="116">
                  <c:v>44222</c:v>
                </c:pt>
                <c:pt idx="117">
                  <c:v>44223</c:v>
                </c:pt>
                <c:pt idx="118">
                  <c:v>44224</c:v>
                </c:pt>
                <c:pt idx="119">
                  <c:v>44225</c:v>
                </c:pt>
                <c:pt idx="120">
                  <c:v>44226</c:v>
                </c:pt>
                <c:pt idx="121">
                  <c:v>44227</c:v>
                </c:pt>
                <c:pt idx="122">
                  <c:v>44228</c:v>
                </c:pt>
                <c:pt idx="123">
                  <c:v>44229</c:v>
                </c:pt>
                <c:pt idx="124">
                  <c:v>44230</c:v>
                </c:pt>
                <c:pt idx="125">
                  <c:v>44231</c:v>
                </c:pt>
                <c:pt idx="126">
                  <c:v>44232</c:v>
                </c:pt>
                <c:pt idx="127">
                  <c:v>44233</c:v>
                </c:pt>
                <c:pt idx="128">
                  <c:v>44234</c:v>
                </c:pt>
                <c:pt idx="129">
                  <c:v>44235</c:v>
                </c:pt>
                <c:pt idx="130">
                  <c:v>44236</c:v>
                </c:pt>
                <c:pt idx="131">
                  <c:v>44237</c:v>
                </c:pt>
                <c:pt idx="132">
                  <c:v>44238</c:v>
                </c:pt>
                <c:pt idx="133">
                  <c:v>44239</c:v>
                </c:pt>
                <c:pt idx="134">
                  <c:v>44240</c:v>
                </c:pt>
                <c:pt idx="135">
                  <c:v>44241</c:v>
                </c:pt>
                <c:pt idx="136">
                  <c:v>44242</c:v>
                </c:pt>
                <c:pt idx="137">
                  <c:v>44243</c:v>
                </c:pt>
                <c:pt idx="138">
                  <c:v>44244</c:v>
                </c:pt>
                <c:pt idx="139">
                  <c:v>44245</c:v>
                </c:pt>
                <c:pt idx="140">
                  <c:v>44246</c:v>
                </c:pt>
                <c:pt idx="141">
                  <c:v>44247</c:v>
                </c:pt>
                <c:pt idx="142">
                  <c:v>44248</c:v>
                </c:pt>
                <c:pt idx="143">
                  <c:v>44249</c:v>
                </c:pt>
                <c:pt idx="144">
                  <c:v>44250</c:v>
                </c:pt>
                <c:pt idx="145">
                  <c:v>44251</c:v>
                </c:pt>
                <c:pt idx="146">
                  <c:v>44252</c:v>
                </c:pt>
                <c:pt idx="147">
                  <c:v>44253</c:v>
                </c:pt>
                <c:pt idx="148">
                  <c:v>44254</c:v>
                </c:pt>
                <c:pt idx="149">
                  <c:v>44255</c:v>
                </c:pt>
                <c:pt idx="150">
                  <c:v>44256</c:v>
                </c:pt>
                <c:pt idx="151">
                  <c:v>44257</c:v>
                </c:pt>
                <c:pt idx="152">
                  <c:v>44258</c:v>
                </c:pt>
                <c:pt idx="153">
                  <c:v>44259</c:v>
                </c:pt>
                <c:pt idx="154">
                  <c:v>44260</c:v>
                </c:pt>
                <c:pt idx="155">
                  <c:v>44261</c:v>
                </c:pt>
                <c:pt idx="156">
                  <c:v>44262</c:v>
                </c:pt>
                <c:pt idx="157">
                  <c:v>44263</c:v>
                </c:pt>
                <c:pt idx="158">
                  <c:v>44264</c:v>
                </c:pt>
                <c:pt idx="159">
                  <c:v>44265</c:v>
                </c:pt>
              </c:numCache>
            </c:numRef>
          </c:cat>
          <c:val>
            <c:numRef>
              <c:f>Sheet1!$B$33:$B$192</c:f>
              <c:numCache>
                <c:formatCode>General</c:formatCode>
                <c:ptCount val="160"/>
                <c:pt idx="0">
                  <c:v>0.20353589999999999</c:v>
                </c:pt>
                <c:pt idx="1">
                  <c:v>0.21389469999999999</c:v>
                </c:pt>
                <c:pt idx="2">
                  <c:v>0.25369770000000003</c:v>
                </c:pt>
                <c:pt idx="3">
                  <c:v>0.23486190000000001</c:v>
                </c:pt>
                <c:pt idx="4">
                  <c:v>0.2325999</c:v>
                </c:pt>
                <c:pt idx="5">
                  <c:v>0.26714949999999998</c:v>
                </c:pt>
                <c:pt idx="6">
                  <c:v>0.27634639999999999</c:v>
                </c:pt>
                <c:pt idx="7">
                  <c:v>0.38326199999999999</c:v>
                </c:pt>
                <c:pt idx="8">
                  <c:v>0.31661790000000001</c:v>
                </c:pt>
                <c:pt idx="9">
                  <c:v>0.32976149999999999</c:v>
                </c:pt>
                <c:pt idx="10">
                  <c:v>0.25010900000000003</c:v>
                </c:pt>
                <c:pt idx="11">
                  <c:v>0.31773669999999998</c:v>
                </c:pt>
                <c:pt idx="12">
                  <c:v>0.33700600000000003</c:v>
                </c:pt>
                <c:pt idx="13">
                  <c:v>0.34091759999999999</c:v>
                </c:pt>
                <c:pt idx="14">
                  <c:v>0.34459580000000001</c:v>
                </c:pt>
                <c:pt idx="15">
                  <c:v>0.35185080000000002</c:v>
                </c:pt>
                <c:pt idx="16">
                  <c:v>0.36088009999999998</c:v>
                </c:pt>
                <c:pt idx="17">
                  <c:v>0.33825129999999998</c:v>
                </c:pt>
                <c:pt idx="18">
                  <c:v>0.35345409999999999</c:v>
                </c:pt>
                <c:pt idx="19">
                  <c:v>0.39301710000000001</c:v>
                </c:pt>
                <c:pt idx="20">
                  <c:v>0.37731130000000002</c:v>
                </c:pt>
                <c:pt idx="21">
                  <c:v>0.39051900000000001</c:v>
                </c:pt>
                <c:pt idx="22">
                  <c:v>0.37093359999999997</c:v>
                </c:pt>
                <c:pt idx="23">
                  <c:v>0.39876650000000002</c:v>
                </c:pt>
                <c:pt idx="24">
                  <c:v>0.35193590000000002</c:v>
                </c:pt>
                <c:pt idx="25">
                  <c:v>0.37181900000000001</c:v>
                </c:pt>
                <c:pt idx="26">
                  <c:v>0.38242900000000002</c:v>
                </c:pt>
                <c:pt idx="27">
                  <c:v>0.36285329999999999</c:v>
                </c:pt>
                <c:pt idx="28">
                  <c:v>0.33480670000000001</c:v>
                </c:pt>
                <c:pt idx="29">
                  <c:v>0.37123679999999998</c:v>
                </c:pt>
                <c:pt idx="30">
                  <c:v>0.37721559999999998</c:v>
                </c:pt>
                <c:pt idx="31">
                  <c:v>0.36218479999999997</c:v>
                </c:pt>
                <c:pt idx="32">
                  <c:v>0.33734380000000003</c:v>
                </c:pt>
                <c:pt idx="33">
                  <c:v>0.40356219999999998</c:v>
                </c:pt>
                <c:pt idx="34">
                  <c:v>0.37094759999999999</c:v>
                </c:pt>
                <c:pt idx="35">
                  <c:v>0.33448070000000002</c:v>
                </c:pt>
                <c:pt idx="36">
                  <c:v>0.34884799999999999</c:v>
                </c:pt>
                <c:pt idx="37">
                  <c:v>0.31514059999999999</c:v>
                </c:pt>
                <c:pt idx="38">
                  <c:v>0.2493437</c:v>
                </c:pt>
                <c:pt idx="39">
                  <c:v>0.29516369999999997</c:v>
                </c:pt>
                <c:pt idx="40">
                  <c:v>0.3209515</c:v>
                </c:pt>
                <c:pt idx="41">
                  <c:v>0.3156214</c:v>
                </c:pt>
                <c:pt idx="42">
                  <c:v>0.27883390000000002</c:v>
                </c:pt>
                <c:pt idx="43">
                  <c:v>0.31559880000000001</c:v>
                </c:pt>
                <c:pt idx="44">
                  <c:v>0.2749064</c:v>
                </c:pt>
                <c:pt idx="45">
                  <c:v>0.25475229999999999</c:v>
                </c:pt>
                <c:pt idx="46">
                  <c:v>0.30192259999999999</c:v>
                </c:pt>
                <c:pt idx="47">
                  <c:v>0.27021440000000002</c:v>
                </c:pt>
                <c:pt idx="48">
                  <c:v>0.29813580000000001</c:v>
                </c:pt>
                <c:pt idx="49">
                  <c:v>0.26585540000000002</c:v>
                </c:pt>
                <c:pt idx="50">
                  <c:v>0.27246809999999999</c:v>
                </c:pt>
                <c:pt idx="51">
                  <c:v>0.2572699</c:v>
                </c:pt>
                <c:pt idx="52">
                  <c:v>0.22958110000000001</c:v>
                </c:pt>
                <c:pt idx="53">
                  <c:v>0.28899320000000001</c:v>
                </c:pt>
                <c:pt idx="54">
                  <c:v>0.2647311</c:v>
                </c:pt>
                <c:pt idx="55">
                  <c:v>0.25901410000000002</c:v>
                </c:pt>
                <c:pt idx="56">
                  <c:v>0.24120739999999999</c:v>
                </c:pt>
                <c:pt idx="57">
                  <c:v>0.26021850000000002</c:v>
                </c:pt>
                <c:pt idx="58">
                  <c:v>0.20937620000000001</c:v>
                </c:pt>
                <c:pt idx="59">
                  <c:v>0.21144379999999999</c:v>
                </c:pt>
                <c:pt idx="60">
                  <c:v>0.28529510000000002</c:v>
                </c:pt>
                <c:pt idx="61">
                  <c:v>0.2479558</c:v>
                </c:pt>
                <c:pt idx="62">
                  <c:v>0.27567570000000002</c:v>
                </c:pt>
                <c:pt idx="63">
                  <c:v>0.273783</c:v>
                </c:pt>
                <c:pt idx="64">
                  <c:v>0.31493979999999999</c:v>
                </c:pt>
                <c:pt idx="65">
                  <c:v>0.21308769999999999</c:v>
                </c:pt>
                <c:pt idx="66">
                  <c:v>0.2266618</c:v>
                </c:pt>
                <c:pt idx="67">
                  <c:v>0.28035539999999998</c:v>
                </c:pt>
                <c:pt idx="68">
                  <c:v>0.30664649999999999</c:v>
                </c:pt>
                <c:pt idx="69">
                  <c:v>0.28145629999999999</c:v>
                </c:pt>
                <c:pt idx="70">
                  <c:v>0.26833859999999998</c:v>
                </c:pt>
                <c:pt idx="71">
                  <c:v>0.29261199999999998</c:v>
                </c:pt>
                <c:pt idx="72">
                  <c:v>0.29566500000000001</c:v>
                </c:pt>
                <c:pt idx="73">
                  <c:v>0.2440783</c:v>
                </c:pt>
                <c:pt idx="74">
                  <c:v>0.30386049999999998</c:v>
                </c:pt>
                <c:pt idx="75">
                  <c:v>0.31204009999999999</c:v>
                </c:pt>
                <c:pt idx="76">
                  <c:v>0.29660880000000001</c:v>
                </c:pt>
                <c:pt idx="77">
                  <c:v>0.3216659</c:v>
                </c:pt>
                <c:pt idx="78">
                  <c:v>0.2993169</c:v>
                </c:pt>
                <c:pt idx="79">
                  <c:v>0.36973800000000001</c:v>
                </c:pt>
                <c:pt idx="80">
                  <c:v>0.29875570000000001</c:v>
                </c:pt>
                <c:pt idx="81">
                  <c:v>0.33580389999999999</c:v>
                </c:pt>
                <c:pt idx="82">
                  <c:v>0.38651970000000002</c:v>
                </c:pt>
                <c:pt idx="83">
                  <c:v>0.42359289999999999</c:v>
                </c:pt>
                <c:pt idx="84">
                  <c:v>0.3769981</c:v>
                </c:pt>
                <c:pt idx="85">
                  <c:v>0.40229890000000001</c:v>
                </c:pt>
                <c:pt idx="86">
                  <c:v>0.37445210000000001</c:v>
                </c:pt>
                <c:pt idx="87">
                  <c:v>0.42338150000000002</c:v>
                </c:pt>
                <c:pt idx="88">
                  <c:v>0.49678440000000001</c:v>
                </c:pt>
                <c:pt idx="89">
                  <c:v>0.50012129999999999</c:v>
                </c:pt>
                <c:pt idx="90">
                  <c:v>0.5103396</c:v>
                </c:pt>
                <c:pt idx="91">
                  <c:v>0.50785230000000003</c:v>
                </c:pt>
                <c:pt idx="92">
                  <c:v>0.43419479999999999</c:v>
                </c:pt>
                <c:pt idx="93">
                  <c:v>0.46661340000000001</c:v>
                </c:pt>
                <c:pt idx="94">
                  <c:v>0.39460200000000001</c:v>
                </c:pt>
                <c:pt idx="95">
                  <c:v>0.4344035</c:v>
                </c:pt>
                <c:pt idx="96">
                  <c:v>0.490701</c:v>
                </c:pt>
                <c:pt idx="97">
                  <c:v>0.41571839999999999</c:v>
                </c:pt>
                <c:pt idx="98">
                  <c:v>0.37263309999999999</c:v>
                </c:pt>
                <c:pt idx="99">
                  <c:v>0.45518789999999998</c:v>
                </c:pt>
                <c:pt idx="100">
                  <c:v>0.4066092</c:v>
                </c:pt>
                <c:pt idx="101">
                  <c:v>0.29903659999999999</c:v>
                </c:pt>
                <c:pt idx="102">
                  <c:v>0.3226658</c:v>
                </c:pt>
                <c:pt idx="103">
                  <c:v>0.35728650000000001</c:v>
                </c:pt>
                <c:pt idx="104">
                  <c:v>0.28970679999999999</c:v>
                </c:pt>
                <c:pt idx="105">
                  <c:v>0.32133309999999998</c:v>
                </c:pt>
                <c:pt idx="106">
                  <c:v>0.33385110000000001</c:v>
                </c:pt>
                <c:pt idx="107">
                  <c:v>0.34582829999999998</c:v>
                </c:pt>
                <c:pt idx="108">
                  <c:v>0.29060589999999997</c:v>
                </c:pt>
                <c:pt idx="109">
                  <c:v>0.34626390000000001</c:v>
                </c:pt>
                <c:pt idx="110">
                  <c:v>0.32066</c:v>
                </c:pt>
                <c:pt idx="111">
                  <c:v>0.3488832</c:v>
                </c:pt>
                <c:pt idx="112">
                  <c:v>0.30616939999999998</c:v>
                </c:pt>
                <c:pt idx="113">
                  <c:v>0.3379451</c:v>
                </c:pt>
                <c:pt idx="114">
                  <c:v>0.33362540000000002</c:v>
                </c:pt>
                <c:pt idx="115">
                  <c:v>0.27936359999999999</c:v>
                </c:pt>
                <c:pt idx="116">
                  <c:v>0.34097329999999998</c:v>
                </c:pt>
                <c:pt idx="117">
                  <c:v>0.31033749999999999</c:v>
                </c:pt>
                <c:pt idx="118">
                  <c:v>0.33597440000000001</c:v>
                </c:pt>
                <c:pt idx="119">
                  <c:v>0.29203590000000001</c:v>
                </c:pt>
                <c:pt idx="120">
                  <c:v>0.32680209999999998</c:v>
                </c:pt>
                <c:pt idx="121">
                  <c:v>0.38357790000000003</c:v>
                </c:pt>
                <c:pt idx="122">
                  <c:v>0.29348279999999999</c:v>
                </c:pt>
                <c:pt idx="123">
                  <c:v>0.33224809999999999</c:v>
                </c:pt>
                <c:pt idx="124">
                  <c:v>0.34602850000000002</c:v>
                </c:pt>
                <c:pt idx="125">
                  <c:v>0.31926860000000001</c:v>
                </c:pt>
                <c:pt idx="126">
                  <c:v>0.31646790000000002</c:v>
                </c:pt>
                <c:pt idx="127">
                  <c:v>0.3687009</c:v>
                </c:pt>
                <c:pt idx="128">
                  <c:v>0.35617070000000001</c:v>
                </c:pt>
                <c:pt idx="129">
                  <c:v>0.32829999999999998</c:v>
                </c:pt>
                <c:pt idx="130">
                  <c:v>0.36655900000000002</c:v>
                </c:pt>
                <c:pt idx="131">
                  <c:v>0.3522383</c:v>
                </c:pt>
                <c:pt idx="132">
                  <c:v>0.34565859999999998</c:v>
                </c:pt>
                <c:pt idx="133">
                  <c:v>0.3178704</c:v>
                </c:pt>
                <c:pt idx="134">
                  <c:v>0.34070430000000002</c:v>
                </c:pt>
                <c:pt idx="135">
                  <c:v>0.38101689999999999</c:v>
                </c:pt>
                <c:pt idx="136">
                  <c:v>0.33194859999999998</c:v>
                </c:pt>
                <c:pt idx="137">
                  <c:v>0.4024142</c:v>
                </c:pt>
                <c:pt idx="138">
                  <c:v>0.36827330000000003</c:v>
                </c:pt>
                <c:pt idx="139">
                  <c:v>0.37296869999999999</c:v>
                </c:pt>
                <c:pt idx="140">
                  <c:v>0.32868180000000002</c:v>
                </c:pt>
                <c:pt idx="141">
                  <c:v>0.39735890000000001</c:v>
                </c:pt>
                <c:pt idx="142">
                  <c:v>0.47066720000000001</c:v>
                </c:pt>
                <c:pt idx="143">
                  <c:v>0.35830990000000001</c:v>
                </c:pt>
                <c:pt idx="144">
                  <c:v>0.41937449999999998</c:v>
                </c:pt>
                <c:pt idx="145">
                  <c:v>0.38210139999999998</c:v>
                </c:pt>
                <c:pt idx="146">
                  <c:v>0.39214379999999999</c:v>
                </c:pt>
                <c:pt idx="147">
                  <c:v>0.36405969999999999</c:v>
                </c:pt>
                <c:pt idx="148" formatCode="0.0%">
                  <c:v>0.36238569999999998</c:v>
                </c:pt>
                <c:pt idx="149" formatCode="0.0%">
                  <c:v>0.39975490000000002</c:v>
                </c:pt>
                <c:pt idx="150" formatCode="0.0%">
                  <c:v>0.35836249999999997</c:v>
                </c:pt>
                <c:pt idx="151" formatCode="0.0%">
                  <c:v>0.39765309999999998</c:v>
                </c:pt>
                <c:pt idx="152" formatCode="0.0%">
                  <c:v>0.39403779999999999</c:v>
                </c:pt>
                <c:pt idx="153" formatCode="0.0%">
                  <c:v>0.39080100000000001</c:v>
                </c:pt>
                <c:pt idx="154" formatCode="0.0%">
                  <c:v>0.3250729</c:v>
                </c:pt>
                <c:pt idx="155" formatCode="0.0%">
                  <c:v>0.46107310000000001</c:v>
                </c:pt>
                <c:pt idx="156" formatCode="0.0%">
                  <c:v>0.37853290000000001</c:v>
                </c:pt>
                <c:pt idx="157" formatCode="0.0%">
                  <c:v>0.3341829</c:v>
                </c:pt>
                <c:pt idx="158" formatCode="0.0%">
                  <c:v>0.39547840000000001</c:v>
                </c:pt>
                <c:pt idx="159" formatCode="0.0%">
                  <c:v>0.47300890000000001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F6-4FDB-992C-C3301253469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F6-4FDB-992C-C3301253469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F6-4FDB-992C-C3301253469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9D9-47D6-8A8A-FE81D4B3A35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79D9-47D6-8A8A-FE81D4B3A35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9D9-47D6-8A8A-FE81D4B3A35D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1350-49EF-BDD6-68ACED72372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1350-49EF-BDD6-68ACED723728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350-49EF-BDD6-68ACED723728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82B3-487A-A200-D8FF409C8DBD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F5E-4AF0-8255-A4C2A217585D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F5E-4AF0-8255-A4C2A217585D}"/>
              </c:ext>
            </c:extLst>
          </c:dPt>
          <c:dPt>
            <c:idx val="1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F5E-4AF0-8255-A4C2A217585D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F5E-4AF0-8255-A4C2A217585D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General</c:formatCode>
                <c:ptCount val="14"/>
                <c:pt idx="0">
                  <c:v>336.91309970919906</c:v>
                </c:pt>
                <c:pt idx="1">
                  <c:v>314.63409137010058</c:v>
                </c:pt>
                <c:pt idx="2">
                  <c:v>283.14806940232074</c:v>
                </c:pt>
                <c:pt idx="3">
                  <c:v>277.9655649144604</c:v>
                </c:pt>
                <c:pt idx="4">
                  <c:v>271.47208878549577</c:v>
                </c:pt>
                <c:pt idx="5">
                  <c:v>211.15966674189099</c:v>
                </c:pt>
                <c:pt idx="6">
                  <c:v>202.97868195249157</c:v>
                </c:pt>
                <c:pt idx="7">
                  <c:v>194.19816248359348</c:v>
                </c:pt>
                <c:pt idx="8">
                  <c:v>187.81199813295586</c:v>
                </c:pt>
                <c:pt idx="9">
                  <c:v>163.58732596597065</c:v>
                </c:pt>
                <c:pt idx="10">
                  <c:v>148.31217653268789</c:v>
                </c:pt>
                <c:pt idx="11">
                  <c:v>130.5247059862279</c:v>
                </c:pt>
                <c:pt idx="12">
                  <c:v>-83.02410780807304</c:v>
                </c:pt>
                <c:pt idx="13">
                  <c:v>-325.11606439877323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0CF6-4FDB-992C-C33012534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800"/>
          <c:min val="-8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7-4C2D-B900-AE90B97A7EC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7-4C2D-B900-AE90B97A7E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17-4C2D-B900-AE90B97A7ECF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#,##0.00</c:formatCode>
                <c:ptCount val="14"/>
                <c:pt idx="0">
                  <c:v>2433.2979035394196</c:v>
                </c:pt>
                <c:pt idx="1">
                  <c:v>2118.8216998354706</c:v>
                </c:pt>
                <c:pt idx="2">
                  <c:v>2036.2547928333652</c:v>
                </c:pt>
                <c:pt idx="3">
                  <c:v>2031.5527864739588</c:v>
                </c:pt>
                <c:pt idx="4">
                  <c:v>2012.5817449900701</c:v>
                </c:pt>
                <c:pt idx="5">
                  <c:v>1942.2121467162597</c:v>
                </c:pt>
                <c:pt idx="6">
                  <c:v>1669.2550839560761</c:v>
                </c:pt>
                <c:pt idx="7">
                  <c:v>1571.4235012765455</c:v>
                </c:pt>
                <c:pt idx="8">
                  <c:v>1472.0152526925879</c:v>
                </c:pt>
                <c:pt idx="9">
                  <c:v>1211.2284308167896</c:v>
                </c:pt>
                <c:pt idx="10">
                  <c:v>1194.6418968631422</c:v>
                </c:pt>
                <c:pt idx="11">
                  <c:v>1168.4849251995602</c:v>
                </c:pt>
                <c:pt idx="12">
                  <c:v>980.80945308732169</c:v>
                </c:pt>
                <c:pt idx="13">
                  <c:v>819.83675361124699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6-3717-4C2D-B900-AE90B97A7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3000"/>
          <c:min val="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List1!$A$1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F6-4FDB-992C-C3301253469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F6-4FDB-992C-C3301253469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CF6-4FDB-992C-C3301253469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434-42CC-BA1D-999B4C9D790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A65-49CB-8D83-5382A8C8812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EA65-49CB-8D83-5382A8C8812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A65-49CB-8D83-5382A8C8812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029-49B2-AB23-8CE7F8B21BB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3029-49B2-AB23-8CE7F8B21BBC}"/>
              </c:ext>
            </c:extLst>
          </c:dPt>
          <c:dPt>
            <c:idx val="1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353-4E8F-8DC1-33CE97D24E04}"/>
              </c:ext>
            </c:extLst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15A-405B-A3D4-C6895EB6976B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List1!$A$2:$A$15</c:f>
              <c:numCache>
                <c:formatCode>General</c:formatCode>
                <c:ptCount val="14"/>
                <c:pt idx="0">
                  <c:v>340.64080944350758</c:v>
                </c:pt>
                <c:pt idx="1">
                  <c:v>268.02651081705835</c:v>
                </c:pt>
                <c:pt idx="2">
                  <c:v>225.97950534901634</c:v>
                </c:pt>
                <c:pt idx="3">
                  <c:v>208.93587796597046</c:v>
                </c:pt>
                <c:pt idx="4">
                  <c:v>185.65581233324656</c:v>
                </c:pt>
                <c:pt idx="5">
                  <c:v>178.37271058224235</c:v>
                </c:pt>
                <c:pt idx="6">
                  <c:v>161.42611086652619</c:v>
                </c:pt>
                <c:pt idx="7">
                  <c:v>159.52328702375121</c:v>
                </c:pt>
                <c:pt idx="8">
                  <c:v>144.88885499675916</c:v>
                </c:pt>
                <c:pt idx="9">
                  <c:v>136.35458968701971</c:v>
                </c:pt>
                <c:pt idx="10">
                  <c:v>109.20306768922978</c:v>
                </c:pt>
                <c:pt idx="11">
                  <c:v>87.640581363167485</c:v>
                </c:pt>
                <c:pt idx="12">
                  <c:v>-68.631853653163489</c:v>
                </c:pt>
                <c:pt idx="13">
                  <c:v>-228.45624055098278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List1!#REF!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0CF6-4FDB-992C-C33012534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915368544"/>
        <c:axId val="915366976"/>
      </c:barChart>
      <c:catAx>
        <c:axId val="915368544"/>
        <c:scaling>
          <c:orientation val="maxMin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15366976"/>
        <c:crosses val="autoZero"/>
        <c:auto val="1"/>
        <c:lblAlgn val="ctr"/>
        <c:lblOffset val="100"/>
        <c:noMultiLvlLbl val="0"/>
      </c:catAx>
      <c:valAx>
        <c:axId val="915366976"/>
        <c:scaling>
          <c:orientation val="minMax"/>
          <c:max val="800"/>
          <c:min val="-8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915368544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34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498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039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584CE-9EBC-AD46-8819-745BF0C92CFB}" type="slidenum">
              <a:rPr kumimoji="0" lang="en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55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7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58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23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643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10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svg"/><Relationship Id="rId5" Type="http://schemas.openxmlformats.org/officeDocument/2006/relationships/image" Target="../media/image23.png"/><Relationship Id="rId4" Type="http://schemas.openxmlformats.org/officeDocument/2006/relationships/image" Target="../media/image50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svg"/><Relationship Id="rId5" Type="http://schemas.openxmlformats.org/officeDocument/2006/relationships/image" Target="../media/image23.png"/><Relationship Id="rId4" Type="http://schemas.openxmlformats.org/officeDocument/2006/relationships/image" Target="../media/image50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sv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14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1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14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svg"/><Relationship Id="rId5" Type="http://schemas.openxmlformats.org/officeDocument/2006/relationships/image" Target="../media/image12.png"/><Relationship Id="rId4" Type="http://schemas.openxmlformats.org/officeDocument/2006/relationships/image" Target="../media/image8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emf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CA5674-FB0A-4B19-8FB4-5CF504476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4230AB3-D2AD-45BC-85DB-046467DE8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872D9D4-A57E-41C8-9629-F68D608A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5DE884D-C789-454C-AC8B-96FD6CD5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ECC7C78-77AF-40BD-BEFA-C3A6FDC5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743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07854E-FA44-44FA-8044-959A98ED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5CD4F0-5E93-44A8-98D5-3B8A295DD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C3686EF-3BC3-4EAD-9076-CECC44E14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98635B0-7A42-4E3A-BFA9-440EE1D4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E364D61-8F8B-4BD1-B45C-708E4F36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6060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199CC4-282B-4F18-8959-5E2FC8B1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A89D34A-4EA2-42E4-8505-4CBA71483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7EA6CEA-80BC-4FDD-8B7E-A066C760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C1DBD95-547C-49B6-8228-24A6A17B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AF0C15-6598-44BF-98B5-8F57053E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139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735F1E-E833-440F-B93B-526CC242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687251-4E6D-415C-BA31-EF4E6BED4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EDC06AE3-670E-4AED-AA94-8C4A9291F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0874265-8118-43EB-AA02-B4CE3137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1297741-3ACF-41E5-A1A4-9933ACB3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DDCCE41-B5E6-4DE5-B8BB-2EFC9E73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6868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24B7FB-F045-48AC-AFD1-F4A83ED1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1A54C34-8985-4BD0-9B80-E397DEFD1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250480F-3C8C-4AEA-BC08-910212D2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6C53E83-C66D-484D-B4BC-787A4D4DF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54681400-F85F-44EB-BCDC-C02B56067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FB4CCDD-9DDC-4865-8A20-A7D021B5B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7492514-1665-433F-925A-FC5A4534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68B13B76-6485-4DE3-9F4F-CE8DFF82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7418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87BFB1-8274-4637-A7D2-3D80AD84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04C3CE6-5CA3-4DB8-B83B-D495CB8F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694BE5F-C880-47D9-923E-1166D5A2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0DCA6CD-8D99-4E41-A9EA-9CDC43AF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1078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03822AE-F9B6-45BD-8873-79EB1141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987310D-8E2B-4E85-80FC-32FACDF71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FD11B76-964A-4A24-B965-384A3D21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5406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1F2D51-F022-471F-AA04-A33BFD9A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E0D267B-6B08-4799-9C80-972BC74A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D5B1AAB-A5FA-4196-BA08-0AA653298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2E0A624-801B-4FF7-8B04-D9B8EA4D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2A93BC-3EC9-455C-A08C-AA72ACB8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73628FC-79DA-425D-BE12-F0EE933A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753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8122C9-E4D7-4811-9AAD-1169AD9A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2A72C71-61D0-498D-8289-1DD7061C3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4DE5336-504A-471A-A98E-1D9FF4E48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A19190E-14C1-4F58-B55A-B6055A67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910AD24-037E-40DF-86D7-568BBC46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A6131B4-BCBD-409D-B696-4CF480B8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5226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34CA9E-C6DC-4DC9-BA5C-6428F6C4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48D6F5C-DFE8-414D-8CE7-B908E0440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61D3C40-8C83-491C-B308-E57EE620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3714EEA-10FF-4716-AD72-5F9D91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CFCA6F-8811-4BAC-9756-A6BA0088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171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25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3BECC2E-D113-49B6-9AAF-DF052B865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56D68D0-D22A-46EB-B6CA-1819BE881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8ED1F7E-94A7-4F3A-A43F-DEB7E61C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18F2396-0618-472D-B7D0-F7870BB8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2DB991D-A741-4F1C-884F-D796E2E3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8491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636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16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813753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3465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811278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031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73111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7466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230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316969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49993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2405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28117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26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15721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53354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73473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84672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859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36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171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89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398723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7766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17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9323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472702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8211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7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778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429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83045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07069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836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2937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34854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3577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839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2038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4414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569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Úvodní sníme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ázek 31">
            <a:extLst>
              <a:ext uri="{FF2B5EF4-FFF2-40B4-BE49-F238E27FC236}">
                <a16:creationId xmlns:a16="http://schemas.microsoft.com/office/drawing/2014/main" id="{195036A3-2C0E-4CFE-A711-5BBB07E7B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8" y="1584000"/>
            <a:ext cx="5336537" cy="3060000"/>
          </a:xfrm>
          <a:prstGeom prst="rect">
            <a:avLst/>
          </a:prstGeom>
        </p:spPr>
      </p:pic>
      <p:sp>
        <p:nvSpPr>
          <p:cNvPr id="16" name="Obdélník 15"/>
          <p:cNvSpPr/>
          <p:nvPr userDrawn="1"/>
        </p:nvSpPr>
        <p:spPr>
          <a:xfrm>
            <a:off x="-3" y="-38466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bg1"/>
              </a:gs>
              <a:gs pos="0">
                <a:schemeClr val="accent5">
                  <a:lumMod val="52000"/>
                  <a:lumOff val="48000"/>
                  <a:alpha val="67000"/>
                </a:schemeClr>
              </a:gs>
              <a:gs pos="100000">
                <a:schemeClr val="accent4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 dirty="0">
              <a:solidFill>
                <a:srgbClr val="274073"/>
              </a:solidFill>
            </a:endParaRPr>
          </a:p>
        </p:txBody>
      </p:sp>
      <p:sp>
        <p:nvSpPr>
          <p:cNvPr id="24" name="Obdélník 23"/>
          <p:cNvSpPr/>
          <p:nvPr userDrawn="1"/>
        </p:nvSpPr>
        <p:spPr>
          <a:xfrm>
            <a:off x="13436" y="5922000"/>
            <a:ext cx="12191997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914400" y="2720943"/>
            <a:ext cx="10363200" cy="8915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887218"/>
            <a:ext cx="8534400" cy="69492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9" name="Obdélník 8"/>
          <p:cNvSpPr/>
          <p:nvPr userDrawn="1"/>
        </p:nvSpPr>
        <p:spPr>
          <a:xfrm>
            <a:off x="-3" y="689910"/>
            <a:ext cx="12192000" cy="108012"/>
          </a:xfrm>
          <a:prstGeom prst="rect">
            <a:avLst/>
          </a:prstGeom>
          <a:solidFill>
            <a:srgbClr val="724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13" name="Obdélník 12"/>
          <p:cNvSpPr/>
          <p:nvPr userDrawn="1"/>
        </p:nvSpPr>
        <p:spPr>
          <a:xfrm>
            <a:off x="-3" y="0"/>
            <a:ext cx="12192000" cy="6899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5" name="Obdélník 24"/>
          <p:cNvSpPr/>
          <p:nvPr userDrawn="1"/>
        </p:nvSpPr>
        <p:spPr>
          <a:xfrm>
            <a:off x="0" y="5879932"/>
            <a:ext cx="12192000" cy="45719"/>
          </a:xfrm>
          <a:prstGeom prst="rect">
            <a:avLst/>
          </a:prstGeom>
          <a:solidFill>
            <a:srgbClr val="004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sp>
        <p:nvSpPr>
          <p:cNvPr id="17" name="TextovéPole 16"/>
          <p:cNvSpPr txBox="1"/>
          <p:nvPr userDrawn="1"/>
        </p:nvSpPr>
        <p:spPr>
          <a:xfrm>
            <a:off x="2788357" y="151329"/>
            <a:ext cx="848924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dirty="0"/>
              <a:t>Národní koordinační centrum programů časného záchytu onemocnění I CZ.03.2.63/0.0/0.0/15_039/0006904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Datová základna realizace screeningových programů CZ.03.2.63/0.0/0.0/15_039/0007216 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F88470AF-D48F-470D-AEEF-9666AC0B61BB}"/>
              </a:ext>
            </a:extLst>
          </p:cNvPr>
          <p:cNvGrpSpPr/>
          <p:nvPr userDrawn="1"/>
        </p:nvGrpSpPr>
        <p:grpSpPr>
          <a:xfrm>
            <a:off x="972000" y="99405"/>
            <a:ext cx="2394526" cy="521285"/>
            <a:chOff x="-3635511" y="3808741"/>
            <a:chExt cx="2394526" cy="521285"/>
          </a:xfrm>
        </p:grpSpPr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7C156A95-99FD-463F-A7F7-8DFAEC399B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3635511" y="3808741"/>
              <a:ext cx="754652" cy="505853"/>
            </a:xfrm>
            <a:prstGeom prst="rect">
              <a:avLst/>
            </a:prstGeom>
          </p:spPr>
        </p:pic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4A16176F-E232-43A6-B00C-47517659318E}"/>
                </a:ext>
              </a:extLst>
            </p:cNvPr>
            <p:cNvSpPr txBox="1"/>
            <p:nvPr userDrawn="1"/>
          </p:nvSpPr>
          <p:spPr>
            <a:xfrm>
              <a:off x="-2954432" y="3822195"/>
              <a:ext cx="17134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9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9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58CEEB2-107C-4552-B3EE-55408A9AA3DD}"/>
              </a:ext>
            </a:extLst>
          </p:cNvPr>
          <p:cNvSpPr txBox="1"/>
          <p:nvPr userDrawn="1"/>
        </p:nvSpPr>
        <p:spPr>
          <a:xfrm>
            <a:off x="1636734" y="626916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dirty="0">
                <a:solidFill>
                  <a:schemeClr val="accent2"/>
                </a:solidFill>
              </a:rPr>
              <a:t>Ústav zdravotnických informací a statistiky České republiky</a:t>
            </a:r>
          </a:p>
          <a:p>
            <a:r>
              <a:rPr lang="cs-CZ" sz="900" i="1" dirty="0">
                <a:solidFill>
                  <a:schemeClr val="accent2"/>
                </a:solidFill>
              </a:rPr>
              <a:t>Institute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Health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Information</a:t>
            </a:r>
            <a:r>
              <a:rPr lang="cs-CZ" sz="900" i="1" dirty="0">
                <a:solidFill>
                  <a:schemeClr val="accent2"/>
                </a:solidFill>
              </a:rPr>
              <a:t> and </a:t>
            </a:r>
            <a:r>
              <a:rPr lang="cs-CZ" sz="900" i="1" dirty="0" err="1">
                <a:solidFill>
                  <a:schemeClr val="accent2"/>
                </a:solidFill>
              </a:rPr>
              <a:t>Statistics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the</a:t>
            </a:r>
            <a:r>
              <a:rPr lang="cs-CZ" sz="900" i="1" dirty="0">
                <a:solidFill>
                  <a:schemeClr val="accent2"/>
                </a:solidFill>
              </a:rPr>
              <a:t> Czech Republic</a:t>
            </a:r>
          </a:p>
        </p:txBody>
      </p:sp>
      <p:pic>
        <p:nvPicPr>
          <p:cNvPr id="27" name="Obrázek 26">
            <a:extLst>
              <a:ext uri="{FF2B5EF4-FFF2-40B4-BE49-F238E27FC236}">
                <a16:creationId xmlns:a16="http://schemas.microsoft.com/office/drawing/2014/main" id="{9DC5116B-C626-40A9-A244-031AB6F780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6195600"/>
            <a:ext cx="654994" cy="432000"/>
          </a:xfrm>
          <a:prstGeom prst="rect">
            <a:avLst/>
          </a:prstGeom>
        </p:spPr>
      </p:pic>
      <p:pic>
        <p:nvPicPr>
          <p:cNvPr id="28" name="Grafický objekt 13">
            <a:extLst>
              <a:ext uri="{FF2B5EF4-FFF2-40B4-BE49-F238E27FC236}">
                <a16:creationId xmlns:a16="http://schemas.microsoft.com/office/drawing/2014/main" id="{C250F949-DEEF-49A4-8BDC-56E499AC99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0842" y="6300157"/>
            <a:ext cx="2859158" cy="2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8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31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901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4864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00064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5811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511659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EDDAB015-EBF0-4938-889E-56AD1CB499F3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5686FF4F-BD31-4284-A6F4-E2F29A74A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402B9ECF-11DA-4FAD-9387-9E56728971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9735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361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85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62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6925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23392" y="980731"/>
            <a:ext cx="10944000" cy="4824537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6196756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711699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01730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756790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0111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42740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3616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16026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-2154" y="5761783"/>
            <a:ext cx="12192000" cy="10962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24755"/>
            <a:ext cx="9144000" cy="1071549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604"/>
            <a:ext cx="9144000" cy="107154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9C6DB8DB-B4CE-44F2-A1F7-0115BA3B53A2}"/>
              </a:ext>
            </a:extLst>
          </p:cNvPr>
          <p:cNvCxnSpPr/>
          <p:nvPr userDrawn="1"/>
        </p:nvCxnSpPr>
        <p:spPr>
          <a:xfrm>
            <a:off x="20409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A3FF7D14-88C2-4766-B102-07A71872BC84}"/>
              </a:ext>
            </a:extLst>
          </p:cNvPr>
          <p:cNvCxnSpPr/>
          <p:nvPr userDrawn="1"/>
        </p:nvCxnSpPr>
        <p:spPr>
          <a:xfrm>
            <a:off x="7264966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17C1E084-43DA-4F32-BC38-0A779DDC36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332066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cký objekt 15">
            <a:extLst>
              <a:ext uri="{FF2B5EF4-FFF2-40B4-BE49-F238E27FC236}">
                <a16:creationId xmlns:a16="http://schemas.microsoft.com/office/drawing/2014/main" id="{2E38FE36-8704-4B15-B3ED-B5C034568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48260FB5-167E-9443-AE69-16DC60C783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46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47" y="1652595"/>
            <a:ext cx="11487705" cy="4409893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569EDE3C-273C-4A62-8AE9-D7C37796420F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12">
            <a:extLst>
              <a:ext uri="{FF2B5EF4-FFF2-40B4-BE49-F238E27FC236}">
                <a16:creationId xmlns:a16="http://schemas.microsoft.com/office/drawing/2014/main" id="{DD8FE222-C5DA-489E-A8D2-33FE8FCEBFB9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115CFD-E318-44F9-9C3F-F0D1DFB08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bdélník 14">
            <a:extLst>
              <a:ext uri="{FF2B5EF4-FFF2-40B4-BE49-F238E27FC236}">
                <a16:creationId xmlns:a16="http://schemas.microsoft.com/office/drawing/2014/main" id="{C76277FD-5BED-487E-A934-D1523A7642AC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447D9C5A-7FE9-3A4D-8ADB-213088003C1A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CC8969BD-C246-CA42-B13C-EE47BC3DCA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0" name="Grafický objekt 19">
              <a:extLst>
                <a:ext uri="{FF2B5EF4-FFF2-40B4-BE49-F238E27FC236}">
                  <a16:creationId xmlns:a16="http://schemas.microsoft.com/office/drawing/2014/main" id="{E0BADCCC-4F74-4F0A-A7EF-44B904712F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753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>
            <a:extLst>
              <a:ext uri="{FF2B5EF4-FFF2-40B4-BE49-F238E27FC236}">
                <a16:creationId xmlns:a16="http://schemas.microsoft.com/office/drawing/2014/main" id="{6BECE3A1-9B13-4F1D-A61E-AF2067EC3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49F50076-713F-4EFA-BEB6-E92A7CA2E9D8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91C1F1F5-9E1B-45D1-B8A7-385438BD57F0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rázek 12">
            <a:extLst>
              <a:ext uri="{FF2B5EF4-FFF2-40B4-BE49-F238E27FC236}">
                <a16:creationId xmlns:a16="http://schemas.microsoft.com/office/drawing/2014/main" id="{5110A526-5ED1-4270-B431-200E8EA05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E07EC997-097D-4BDE-970B-3BD77460A79F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20E63B92-56D5-F945-8613-CB3F227EB275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21" name="Grafický objekt 20">
              <a:extLst>
                <a:ext uri="{FF2B5EF4-FFF2-40B4-BE49-F238E27FC236}">
                  <a16:creationId xmlns:a16="http://schemas.microsoft.com/office/drawing/2014/main" id="{8251C239-9A82-3C4F-8A6F-8FDEBACFE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2" name="Grafický objekt 21">
              <a:extLst>
                <a:ext uri="{FF2B5EF4-FFF2-40B4-BE49-F238E27FC236}">
                  <a16:creationId xmlns:a16="http://schemas.microsoft.com/office/drawing/2014/main" id="{D9D13083-7433-7A41-9812-10A926FB1B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9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3273006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1772819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724F7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13.03.2021</a:t>
            </a:fld>
            <a:endParaRPr lang="cs-CZ" dirty="0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61788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883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206028A-BD57-470C-9B71-297203A578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9500876C-494A-AE40-BB68-202F9D2E43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7B44333-A92B-1F45-947C-508903C71A1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404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>
            <a:extLst>
              <a:ext uri="{FF2B5EF4-FFF2-40B4-BE49-F238E27FC236}">
                <a16:creationId xmlns:a16="http://schemas.microsoft.com/office/drawing/2014/main" id="{E4590B06-0543-4571-8850-63C8D7437710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939BFE6-5AA9-48F7-9C79-C28DD31BA5CC}"/>
              </a:ext>
            </a:extLst>
          </p:cNvPr>
          <p:cNvSpPr/>
          <p:nvPr userDrawn="1"/>
        </p:nvSpPr>
        <p:spPr>
          <a:xfrm>
            <a:off x="4221769" y="4075589"/>
            <a:ext cx="3748462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r>
              <a:rPr kumimoji="0" lang="cs-CZ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covidneversleeps</a:t>
            </a:r>
            <a:endParaRPr kumimoji="0" lang="cs-CZ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6E93BC90-CA18-4B4A-BD99-CD309B767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A9EE4D8D-F381-054C-B05F-C0F073A786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4E187FAC-8385-4A41-BD8D-043AE215E1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925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983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426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57702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80268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17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579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00871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13.03.2021</a:t>
            </a:fld>
            <a:endParaRPr lang="cs-CZ" dirty="0"/>
          </a:p>
        </p:txBody>
      </p:sp>
      <p:sp>
        <p:nvSpPr>
          <p:cNvPr id="11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12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7095704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3232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920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129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5.sv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84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image" Target="../media/image1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theme" Target="../theme/theme2.xml"/><Relationship Id="rId10" Type="http://schemas.openxmlformats.org/officeDocument/2006/relationships/image" Target="../media/image12.sv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59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4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53513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4000" y="764707"/>
            <a:ext cx="10944000" cy="504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A8B41E4C-7C53-49D1-A6A7-BADC85A98B77}"/>
              </a:ext>
            </a:extLst>
          </p:cNvPr>
          <p:cNvSpPr/>
          <p:nvPr userDrawn="1"/>
        </p:nvSpPr>
        <p:spPr>
          <a:xfrm>
            <a:off x="0" y="6272892"/>
            <a:ext cx="12192000" cy="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10964C23-7502-44A3-900C-38F4C522DDF7}"/>
              </a:ext>
            </a:extLst>
          </p:cNvPr>
          <p:cNvGrpSpPr/>
          <p:nvPr userDrawn="1"/>
        </p:nvGrpSpPr>
        <p:grpSpPr>
          <a:xfrm>
            <a:off x="439358" y="6370574"/>
            <a:ext cx="2266057" cy="421394"/>
            <a:chOff x="-1238301" y="3808742"/>
            <a:chExt cx="2266057" cy="421394"/>
          </a:xfrm>
        </p:grpSpPr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CDBD5828-5EFB-4A41-A797-93B2FC7F04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1238301" y="3808742"/>
              <a:ext cx="612000" cy="410232"/>
            </a:xfrm>
            <a:prstGeom prst="rect">
              <a:avLst/>
            </a:prstGeom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772FED2F-5B03-4031-96D4-0C82449E52B0}"/>
                </a:ext>
              </a:extLst>
            </p:cNvPr>
            <p:cNvSpPr txBox="1"/>
            <p:nvPr userDrawn="1"/>
          </p:nvSpPr>
          <p:spPr>
            <a:xfrm>
              <a:off x="-685691" y="3814638"/>
              <a:ext cx="171344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7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7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18" name="Obrázek 17">
            <a:extLst>
              <a:ext uri="{FF2B5EF4-FFF2-40B4-BE49-F238E27FC236}">
                <a16:creationId xmlns:a16="http://schemas.microsoft.com/office/drawing/2014/main" id="{D3A64A3E-5CE1-4373-9488-123DE518BF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68" y="6395690"/>
            <a:ext cx="1563511" cy="36000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813C5B4A-5521-4F74-8DBB-23F3AD5174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2" y="6395690"/>
            <a:ext cx="545828" cy="360000"/>
          </a:xfrm>
          <a:prstGeom prst="rect">
            <a:avLst/>
          </a:prstGeom>
        </p:spPr>
      </p:pic>
      <p:pic>
        <p:nvPicPr>
          <p:cNvPr id="23" name="Grafický objekt 13">
            <a:extLst>
              <a:ext uri="{FF2B5EF4-FFF2-40B4-BE49-F238E27FC236}">
                <a16:creationId xmlns:a16="http://schemas.microsoft.com/office/drawing/2014/main" id="{4CAC0E8A-9294-4088-87D2-D875E5895AD2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5012" y="6472776"/>
            <a:ext cx="2627630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8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724F7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48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3009426-EE89-4BCD-81E3-44DE1388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27F14AE-74EC-4EA3-8229-6C3631DCF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1F413A5-7A19-4D49-8BE0-556EDBD89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372E0-D1EA-4D25-BE4C-23FE088892DD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32CBC7A-0616-4C02-A75F-D4C7DE464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72686AB-02F8-4E0B-B6D3-14BF5A8FA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0CA94-515B-48E4-BC7A-5C157EDFDD1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288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0146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159AF-26F1-42E1-BF83-F89C20A19403}" type="datetimeFigureOut">
              <a:rPr lang="cs-CZ" smtClean="0"/>
              <a:t>13.03.2021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983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31655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86558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1446B490-50F8-4EEA-84BF-ED4B3F9022BD}"/>
              </a:ext>
            </a:extLst>
          </p:cNvPr>
          <p:cNvGrpSpPr/>
          <p:nvPr userDrawn="1"/>
        </p:nvGrpSpPr>
        <p:grpSpPr>
          <a:xfrm>
            <a:off x="6287878" y="115007"/>
            <a:ext cx="5742276" cy="451023"/>
            <a:chOff x="6353729" y="329946"/>
            <a:chExt cx="5742276" cy="451023"/>
          </a:xfrm>
        </p:grpSpPr>
        <p:grpSp>
          <p:nvGrpSpPr>
            <p:cNvPr id="15" name="Skupina 14">
              <a:extLst>
                <a:ext uri="{FF2B5EF4-FFF2-40B4-BE49-F238E27FC236}">
                  <a16:creationId xmlns:a16="http://schemas.microsoft.com/office/drawing/2014/main" id="{DD56039D-6C4E-4F36-A9AD-1A5DE065253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D076463-9103-4D9E-86F8-FD67243D0BB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15975688-7C12-499C-A870-E04744A86C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6" name="Obrázek 15" descr="Obsah obrázku kreslení&#10;&#10;Popis byl vytvořen automaticky">
              <a:extLst>
                <a:ext uri="{FF2B5EF4-FFF2-40B4-BE49-F238E27FC236}">
                  <a16:creationId xmlns:a16="http://schemas.microsoft.com/office/drawing/2014/main" id="{70D84849-79F4-4C81-AEB0-8C902D8C7B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1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88290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34.png"/><Relationship Id="rId4" Type="http://schemas.openxmlformats.org/officeDocument/2006/relationships/tags" Target="../tags/tag5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0.xml"/><Relationship Id="rId7" Type="http://schemas.openxmlformats.org/officeDocument/2006/relationships/image" Target="../media/image3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chart" Target="../charts/chart14.xml"/><Relationship Id="rId4" Type="http://schemas.openxmlformats.org/officeDocument/2006/relationships/slideLayout" Target="../slideLayouts/slideLayout5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chart" Target="../charts/chart15.xml"/><Relationship Id="rId4" Type="http://schemas.openxmlformats.org/officeDocument/2006/relationships/slideLayout" Target="../slideLayouts/slideLayout5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chart" Target="../charts/chart16.xml"/><Relationship Id="rId4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chart" Target="../charts/chart17.xml"/><Relationship Id="rId4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50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4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48.png"/><Relationship Id="rId5" Type="http://schemas.openxmlformats.org/officeDocument/2006/relationships/tags" Target="../tags/tag33.xml"/><Relationship Id="rId10" Type="http://schemas.openxmlformats.org/officeDocument/2006/relationships/notesSlide" Target="../notesSlides/notesSlide9.xml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7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820397"/>
            <a:ext cx="11905307" cy="1974265"/>
          </a:xfrm>
        </p:spPr>
        <p:txBody>
          <a:bodyPr>
            <a:normAutofit/>
          </a:bodyPr>
          <a:lstStyle/>
          <a:p>
            <a:r>
              <a:rPr lang="cs-CZ" sz="5400" b="1" dirty="0"/>
              <a:t>VÝVOJ EPIDEMIE COVID-19</a:t>
            </a:r>
          </a:p>
          <a:p>
            <a:r>
              <a:rPr lang="cs-CZ" sz="5400" i="1" dirty="0"/>
              <a:t>Aktuální data k </a:t>
            </a:r>
            <a:r>
              <a:rPr lang="cs-CZ" sz="5400" i="1" dirty="0" smtClean="0"/>
              <a:t>10. 3. – 11. 3. </a:t>
            </a:r>
            <a:r>
              <a:rPr lang="cs-CZ" sz="5400" i="1" dirty="0"/>
              <a:t>2021</a:t>
            </a:r>
            <a:endParaRPr lang="cs-CZ" sz="3900" i="1" dirty="0"/>
          </a:p>
        </p:txBody>
      </p:sp>
    </p:spTree>
    <p:extLst>
      <p:ext uri="{BB962C8B-B14F-4D97-AF65-F5344CB8AC3E}">
        <p14:creationId xmlns:p14="http://schemas.microsoft.com/office/powerpoint/2010/main" val="45938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391886" y="365148"/>
            <a:ext cx="115614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Rizikový růst epidemie vytvořil v </a:t>
            </a:r>
            <a:r>
              <a:rPr lang="cs-CZ" sz="3200" b="1" dirty="0">
                <a:solidFill>
                  <a:prstClr val="black"/>
                </a:solidFill>
                <a:latin typeface="Calibri" panose="020F0502020204030204"/>
              </a:rPr>
              <a:t>uplynulých týdnech významný kontrast mezi regiony Čech a Moravy, přičemž nejvíce postiženými regiony byl kraj Královéhradecký a Karlovarský. </a:t>
            </a:r>
            <a:r>
              <a:rPr lang="cs-CZ" sz="3200" b="1" dirty="0" smtClean="0">
                <a:solidFill>
                  <a:prstClr val="black"/>
                </a:solidFill>
                <a:latin typeface="Calibri" panose="020F0502020204030204"/>
              </a:rPr>
              <a:t>V těchto regionech ale postupně dochází k poklesu šíření nákazy. </a:t>
            </a:r>
            <a:endParaRPr lang="cs-CZ" sz="3200" b="1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dirty="0">
                <a:solidFill>
                  <a:prstClr val="black"/>
                </a:solidFill>
                <a:latin typeface="Calibri" panose="020F0502020204030204"/>
              </a:rPr>
              <a:t>V současnosti je zrychleným šířením nákazy zasahováno stále více </a:t>
            </a:r>
            <a:r>
              <a:rPr lang="cs-CZ" sz="3200" b="1" dirty="0" smtClean="0">
                <a:solidFill>
                  <a:prstClr val="black"/>
                </a:solidFill>
                <a:latin typeface="Calibri" panose="020F0502020204030204"/>
              </a:rPr>
              <a:t>okresů v </a:t>
            </a:r>
            <a:r>
              <a:rPr lang="cs-CZ" sz="3200" b="1" dirty="0">
                <a:solidFill>
                  <a:prstClr val="black"/>
                </a:solidFill>
                <a:latin typeface="Calibri" panose="020F0502020204030204"/>
              </a:rPr>
              <a:t>Plzeňském, Pardubickém a Středočeském kraji.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Zátěž </a:t>
            </a:r>
            <a:r>
              <a:rPr kumimoji="0" lang="cs-CZ" sz="3200" b="1" i="0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v nejvíce zasažených regionech je až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2,5 - 3x vyšší než v ostatních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5622632" y="5697752"/>
            <a:ext cx="1099997" cy="770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40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Map&#10;&#10;Description automatically generated">
            <a:extLst>
              <a:ext uri="{FF2B5EF4-FFF2-40B4-BE49-F238E27FC236}">
                <a16:creationId xmlns:a16="http://schemas.microsoft.com/office/drawing/2014/main" id="{150979D6-F17A-4225-BE63-B5B0F9AA8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5"/>
          <a:stretch/>
        </p:blipFill>
        <p:spPr>
          <a:xfrm>
            <a:off x="7438648" y="4288136"/>
            <a:ext cx="3785400" cy="2320006"/>
          </a:xfrm>
          <a:prstGeom prst="rect">
            <a:avLst/>
          </a:prstGeom>
        </p:spPr>
      </p:pic>
      <p:pic>
        <p:nvPicPr>
          <p:cNvPr id="23" name="Picture 2" descr="Map&#10;&#10;Description automatically generated">
            <a:extLst>
              <a:ext uri="{FF2B5EF4-FFF2-40B4-BE49-F238E27FC236}">
                <a16:creationId xmlns:a16="http://schemas.microsoft.com/office/drawing/2014/main" id="{B4414943-ED02-498F-8FCE-982D4706CE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r="4352"/>
          <a:stretch/>
        </p:blipFill>
        <p:spPr>
          <a:xfrm>
            <a:off x="3808808" y="4315173"/>
            <a:ext cx="3714822" cy="2292969"/>
          </a:xfrm>
          <a:prstGeom prst="rect">
            <a:avLst/>
          </a:prstGeom>
        </p:spPr>
      </p:pic>
      <p:pic>
        <p:nvPicPr>
          <p:cNvPr id="24" name="Picture 12" descr="Map&#10;&#10;Description automatically generated">
            <a:extLst>
              <a:ext uri="{FF2B5EF4-FFF2-40B4-BE49-F238E27FC236}">
                <a16:creationId xmlns:a16="http://schemas.microsoft.com/office/drawing/2014/main" id="{4B6DF7FD-86BC-4D55-A327-F2CE82517A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r="5820"/>
          <a:stretch/>
        </p:blipFill>
        <p:spPr>
          <a:xfrm>
            <a:off x="181830" y="4315172"/>
            <a:ext cx="3564013" cy="2245047"/>
          </a:xfrm>
          <a:prstGeom prst="rect">
            <a:avLst/>
          </a:prstGeom>
        </p:spPr>
      </p:pic>
      <p:pic>
        <p:nvPicPr>
          <p:cNvPr id="25" name="Picture 2" descr="Map&#10;&#10;Description automatically generated">
            <a:extLst>
              <a:ext uri="{FF2B5EF4-FFF2-40B4-BE49-F238E27FC236}">
                <a16:creationId xmlns:a16="http://schemas.microsoft.com/office/drawing/2014/main" id="{09D3AB36-0B9D-419A-90C7-E1C4014020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r="5639"/>
          <a:stretch/>
        </p:blipFill>
        <p:spPr>
          <a:xfrm>
            <a:off x="7238749" y="888390"/>
            <a:ext cx="3490620" cy="2211828"/>
          </a:xfrm>
          <a:prstGeom prst="rect">
            <a:avLst/>
          </a:prstGeom>
        </p:spPr>
      </p:pic>
      <p:pic>
        <p:nvPicPr>
          <p:cNvPr id="29" name="Picture 28" descr="Map&#10;&#10;Description automatically generated">
            <a:extLst>
              <a:ext uri="{FF2B5EF4-FFF2-40B4-BE49-F238E27FC236}">
                <a16:creationId xmlns:a16="http://schemas.microsoft.com/office/drawing/2014/main" id="{F43EE0A4-B1B9-4548-B1F6-E50D26FE1B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0"/>
          <a:stretch/>
        </p:blipFill>
        <p:spPr>
          <a:xfrm>
            <a:off x="3665059" y="967150"/>
            <a:ext cx="3513933" cy="2148310"/>
          </a:xfrm>
          <a:prstGeom prst="rect">
            <a:avLst/>
          </a:prstGeom>
        </p:spPr>
      </p:pic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14 denní počet nových případů (na 100 000 obyv.)</a:t>
            </a:r>
            <a:r>
              <a:rPr lang="en-US" dirty="0"/>
              <a:t> v ORP</a:t>
            </a:r>
            <a:r>
              <a:rPr lang="cs-CZ" dirty="0"/>
              <a:t> – časový vývoj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573065" y="2753519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573065" y="3062245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573065" y="3370971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573065" y="3679697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573065" y="3988423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/>
        </p:nvSpPr>
        <p:spPr>
          <a:xfrm>
            <a:off x="10812822" y="2658853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/>
        </p:nvSpPr>
        <p:spPr>
          <a:xfrm>
            <a:off x="10812822" y="297014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/>
        </p:nvSpPr>
        <p:spPr>
          <a:xfrm>
            <a:off x="10812822" y="328143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/>
        </p:nvSpPr>
        <p:spPr>
          <a:xfrm>
            <a:off x="10812822" y="3592723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/>
        </p:nvSpPr>
        <p:spPr>
          <a:xfrm>
            <a:off x="10812822" y="3904013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1 100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573065" y="4297148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573065" y="4605872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/>
        </p:nvSpPr>
        <p:spPr>
          <a:xfrm>
            <a:off x="10812822" y="4215303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1 100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/>
        </p:nvSpPr>
        <p:spPr>
          <a:xfrm>
            <a:off x="10812822" y="4526595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466A56C-7AB9-4F4D-B765-241A4132DC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 r="5183"/>
          <a:stretch/>
        </p:blipFill>
        <p:spPr>
          <a:xfrm>
            <a:off x="89757" y="967150"/>
            <a:ext cx="3445242" cy="21516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F13721-84D9-4AFF-B0C9-4A23BCAFD021}"/>
              </a:ext>
            </a:extLst>
          </p:cNvPr>
          <p:cNvSpPr txBox="1"/>
          <p:nvPr/>
        </p:nvSpPr>
        <p:spPr>
          <a:xfrm>
            <a:off x="89757" y="652795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9.2.2021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8FF0F0-F6BF-4C2B-B99A-ED597A2D7471}"/>
              </a:ext>
            </a:extLst>
          </p:cNvPr>
          <p:cNvSpPr txBox="1"/>
          <p:nvPr/>
        </p:nvSpPr>
        <p:spPr>
          <a:xfrm>
            <a:off x="3551562" y="6658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13.2.2021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B2EE80-8AF1-4ABB-B915-6D71863EF81B}"/>
              </a:ext>
            </a:extLst>
          </p:cNvPr>
          <p:cNvSpPr txBox="1"/>
          <p:nvPr/>
        </p:nvSpPr>
        <p:spPr>
          <a:xfrm>
            <a:off x="7163350" y="68833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17.2.2021</a:t>
            </a: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99F36A42-B936-4F65-9627-EE581211B56E}"/>
              </a:ext>
            </a:extLst>
          </p:cNvPr>
          <p:cNvSpPr txBox="1"/>
          <p:nvPr/>
        </p:nvSpPr>
        <p:spPr>
          <a:xfrm>
            <a:off x="39822" y="4115118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.2.2021</a:t>
            </a: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A71830BB-1699-4BEA-B7F3-EC5A3A93EF4B}"/>
              </a:ext>
            </a:extLst>
          </p:cNvPr>
          <p:cNvSpPr txBox="1"/>
          <p:nvPr/>
        </p:nvSpPr>
        <p:spPr>
          <a:xfrm>
            <a:off x="3727012" y="4115118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5.2.2021</a:t>
            </a: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1907CFD2-3ACF-4FB2-8859-B21D109FB072}"/>
              </a:ext>
            </a:extLst>
          </p:cNvPr>
          <p:cNvSpPr txBox="1"/>
          <p:nvPr/>
        </p:nvSpPr>
        <p:spPr>
          <a:xfrm>
            <a:off x="7438648" y="4115118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8.2.2021</a:t>
            </a:r>
          </a:p>
        </p:txBody>
      </p:sp>
    </p:spTree>
    <p:extLst>
      <p:ext uri="{BB962C8B-B14F-4D97-AF65-F5344CB8AC3E}">
        <p14:creationId xmlns:p14="http://schemas.microsoft.com/office/powerpoint/2010/main" val="3647057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6370E90-224A-40F5-97BB-C26749BA1A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9"/>
          <a:stretch/>
        </p:blipFill>
        <p:spPr>
          <a:xfrm>
            <a:off x="4297687" y="1040055"/>
            <a:ext cx="3785400" cy="2340000"/>
          </a:xfrm>
          <a:prstGeom prst="rect">
            <a:avLst/>
          </a:prstGeom>
        </p:spPr>
      </p:pic>
      <p:pic>
        <p:nvPicPr>
          <p:cNvPr id="34" name="Picture 33" descr="Map&#10;&#10;Description automatically generated">
            <a:extLst>
              <a:ext uri="{FF2B5EF4-FFF2-40B4-BE49-F238E27FC236}">
                <a16:creationId xmlns:a16="http://schemas.microsoft.com/office/drawing/2014/main" id="{150979D6-F17A-4225-BE63-B5B0F9AA83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5"/>
          <a:stretch/>
        </p:blipFill>
        <p:spPr>
          <a:xfrm>
            <a:off x="299852" y="1060049"/>
            <a:ext cx="3785400" cy="2320006"/>
          </a:xfrm>
          <a:prstGeom prst="rect">
            <a:avLst/>
          </a:prstGeom>
        </p:spPr>
      </p:pic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14 denní počet nových případů (na 100 000 obyv.)</a:t>
            </a:r>
            <a:r>
              <a:rPr lang="en-US" dirty="0"/>
              <a:t> v ORP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216806" y="4202309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216806" y="4511035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216806" y="4819761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216806" y="5128487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216806" y="5437213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/>
        </p:nvSpPr>
        <p:spPr>
          <a:xfrm>
            <a:off x="10456563" y="4107643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/>
        </p:nvSpPr>
        <p:spPr>
          <a:xfrm>
            <a:off x="10456563" y="441893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/>
        </p:nvSpPr>
        <p:spPr>
          <a:xfrm>
            <a:off x="10456563" y="4730223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/>
        </p:nvSpPr>
        <p:spPr>
          <a:xfrm>
            <a:off x="10456563" y="5041513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/>
        </p:nvSpPr>
        <p:spPr>
          <a:xfrm>
            <a:off x="10456563" y="5352803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1 100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216806" y="5745938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216806" y="6054662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/>
        </p:nvSpPr>
        <p:spPr>
          <a:xfrm>
            <a:off x="10456563" y="5664093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1 100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/>
        </p:nvSpPr>
        <p:spPr>
          <a:xfrm>
            <a:off x="10456563" y="5975385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1907CFD2-3ACF-4FB2-8859-B21D109FB07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89860" y="74183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8.2.2021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CE3F7488-282C-4715-9E85-0FA3DD51062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70495" y="741839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877454" y="4056628"/>
            <a:ext cx="8265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Významně zvýšené šíření nákazy postupně zasahuje více regionů, nově i na Moravě a Slezsku. Významné nárůsty registrujeme v Jihomoravském kraji a Olomouckém kraji. Postupné šíření lze dát do souvislosti s prokázaným výskytem nakažlivější formy viru, která postupně získává převahu nad předchozími variantami. Vysoké počty nakažených pacientů v původně nejvíce zasažených částech Čech nově stagnují nebo již začínají klesat, proto v celkových populačních přehledech registrujeme zpomalení růstu. Naopak riziko eskalovaného růstu hrozí ve většině okresů moravských regionů – zde je ale možné, že šíření nákazy zabrzdí nově přijatá opatření. 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DF80813F-2BA1-459E-A80E-E647301050E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388389" y="762599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00"/>
                </a:solidFill>
                <a:latin typeface="Arial" panose="020B0604020202020204"/>
              </a:rPr>
              <a:t>7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0398DECE-C66B-482B-903C-0526E4051B8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10441"/>
          <a:stretch/>
        </p:blipFill>
        <p:spPr>
          <a:xfrm>
            <a:off x="8305627" y="1089000"/>
            <a:ext cx="372674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62FF5740-907F-44BF-86AB-CFA121329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" r="5276"/>
          <a:stretch/>
        </p:blipFill>
        <p:spPr>
          <a:xfrm>
            <a:off x="5541796" y="3988630"/>
            <a:ext cx="4311495" cy="2700000"/>
          </a:xfrm>
          <a:prstGeom prst="rect">
            <a:avLst/>
          </a:prstGeom>
        </p:spPr>
      </p:pic>
      <p:pic>
        <p:nvPicPr>
          <p:cNvPr id="24" name="Picture 23" descr="Map&#10;&#10;Description automatically generated">
            <a:extLst>
              <a:ext uri="{FF2B5EF4-FFF2-40B4-BE49-F238E27FC236}">
                <a16:creationId xmlns:a16="http://schemas.microsoft.com/office/drawing/2014/main" id="{6BB08009-E9B9-489C-ACAA-B94A7092E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5"/>
          <a:stretch/>
        </p:blipFill>
        <p:spPr>
          <a:xfrm>
            <a:off x="338540" y="4165186"/>
            <a:ext cx="4311495" cy="2700000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E356AB7-BB38-4686-8A2E-AC36205BA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09" y="927293"/>
            <a:ext cx="4785450" cy="2792284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B392155-55C6-47A2-B003-58152508C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2" y="975486"/>
            <a:ext cx="4655552" cy="2716489"/>
          </a:xfrm>
          <a:prstGeom prst="rect">
            <a:avLst/>
          </a:prstGeom>
        </p:spPr>
      </p:pic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14 denní počet nových případů (na 100 000 obyv.)</a:t>
            </a:r>
            <a:r>
              <a:rPr lang="en-US" dirty="0"/>
              <a:t> v </a:t>
            </a:r>
            <a:r>
              <a:rPr lang="cs-CZ" dirty="0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334280" y="2954932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334280" y="3263658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334280" y="3572384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334280" y="3881110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334280" y="4189836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/>
        </p:nvSpPr>
        <p:spPr>
          <a:xfrm>
            <a:off x="10621662" y="2860266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/>
        </p:nvSpPr>
        <p:spPr>
          <a:xfrm>
            <a:off x="10621662" y="317155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/>
        </p:nvSpPr>
        <p:spPr>
          <a:xfrm>
            <a:off x="10621662" y="348284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/>
        </p:nvSpPr>
        <p:spPr>
          <a:xfrm>
            <a:off x="10621662" y="3794136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/>
        </p:nvSpPr>
        <p:spPr>
          <a:xfrm>
            <a:off x="10621662" y="4105426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1 100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334280" y="4498561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334280" y="4807285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/>
        </p:nvSpPr>
        <p:spPr>
          <a:xfrm>
            <a:off x="10621662" y="4416716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1 100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/>
        </p:nvSpPr>
        <p:spPr>
          <a:xfrm>
            <a:off x="10621662" y="4728008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71B2EE80-8AF1-4ABB-B915-6D71863EF81B}"/>
              </a:ext>
            </a:extLst>
          </p:cNvPr>
          <p:cNvSpPr txBox="1"/>
          <p:nvPr/>
        </p:nvSpPr>
        <p:spPr>
          <a:xfrm>
            <a:off x="338540" y="745586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17.2.2021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7E5978B8-B029-491D-8834-0081021D8198}"/>
              </a:ext>
            </a:extLst>
          </p:cNvPr>
          <p:cNvSpPr txBox="1"/>
          <p:nvPr/>
        </p:nvSpPr>
        <p:spPr>
          <a:xfrm>
            <a:off x="5541796" y="711033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.2.2021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8E9F808D-BCC4-4C68-8429-DF3C9328D02D}"/>
              </a:ext>
            </a:extLst>
          </p:cNvPr>
          <p:cNvSpPr txBox="1"/>
          <p:nvPr/>
        </p:nvSpPr>
        <p:spPr>
          <a:xfrm>
            <a:off x="338540" y="3822821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5.2.2021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8FA9294E-F217-47EC-95E1-D6910A8512D7}"/>
              </a:ext>
            </a:extLst>
          </p:cNvPr>
          <p:cNvSpPr txBox="1"/>
          <p:nvPr/>
        </p:nvSpPr>
        <p:spPr>
          <a:xfrm>
            <a:off x="5480101" y="3822821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8.2.2021</a:t>
            </a:r>
          </a:p>
        </p:txBody>
      </p:sp>
    </p:spTree>
    <p:extLst>
      <p:ext uri="{BB962C8B-B14F-4D97-AF65-F5344CB8AC3E}">
        <p14:creationId xmlns:p14="http://schemas.microsoft.com/office/powerpoint/2010/main" val="247532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EEEDC634-15F3-4556-99F2-C7818AD255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" r="10252"/>
          <a:stretch/>
        </p:blipFill>
        <p:spPr>
          <a:xfrm>
            <a:off x="4968449" y="971575"/>
            <a:ext cx="4383741" cy="2700000"/>
          </a:xfrm>
          <a:prstGeom prst="rect">
            <a:avLst/>
          </a:prstGeom>
        </p:spPr>
      </p:pic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14 denní počet nových případů (na 100 000 obyv.)</a:t>
            </a:r>
            <a:r>
              <a:rPr lang="en-US" dirty="0"/>
              <a:t> v </a:t>
            </a:r>
            <a:r>
              <a:rPr lang="cs-CZ" dirty="0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334280" y="1115433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334280" y="1424159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334280" y="1732885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334280" y="2041611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334280" y="2350337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/>
        </p:nvSpPr>
        <p:spPr>
          <a:xfrm>
            <a:off x="10621662" y="102076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/>
        </p:nvSpPr>
        <p:spPr>
          <a:xfrm>
            <a:off x="10621662" y="133205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/>
        </p:nvSpPr>
        <p:spPr>
          <a:xfrm>
            <a:off x="10621662" y="164334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/>
        </p:nvSpPr>
        <p:spPr>
          <a:xfrm>
            <a:off x="10621662" y="1954637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/>
        </p:nvSpPr>
        <p:spPr>
          <a:xfrm>
            <a:off x="10621662" y="2265927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1 100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334280" y="2659062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334280" y="2967786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/>
        </p:nvSpPr>
        <p:spPr>
          <a:xfrm>
            <a:off x="10621662" y="2577217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1 100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/>
        </p:nvSpPr>
        <p:spPr>
          <a:xfrm>
            <a:off x="10621662" y="2888509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F227C6C6-8F5D-4F90-91A2-0D91244157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84708" y="634298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9C7CCAD-EEFC-41BF-8789-B4C6787A7C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" r="4385"/>
          <a:stretch/>
        </p:blipFill>
        <p:spPr>
          <a:xfrm>
            <a:off x="439225" y="1020767"/>
            <a:ext cx="4383741" cy="2700000"/>
          </a:xfrm>
          <a:prstGeom prst="rect">
            <a:avLst/>
          </a:prstGeom>
        </p:spPr>
      </p:pic>
      <p:sp>
        <p:nvSpPr>
          <p:cNvPr id="23" name="TextovéPole 22"/>
          <p:cNvSpPr txBox="1"/>
          <p:nvPr/>
        </p:nvSpPr>
        <p:spPr>
          <a:xfrm>
            <a:off x="228128" y="3713588"/>
            <a:ext cx="11593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Významně zvýšené šíření nákazy postupně zasahuje více regionů, nově i na Moravě a Slezsku. Významné nárůsty registrujeme v Jihomoravském kraji a Olomouckém kraji. Postupné šíření lze dát do souvislosti s prokázaným výskytem nakažlivější formy viru, která postupně získává převahu nad předchozími variantami. Vysoké počty nakažených pacientů v původně nejvíce zasažených částech Čech nově stagnují nebo již začínají klesat, proto v celkových populačních přehledech registrujeme zpomalení růstu. Naopak riziko eskalovaného růstu hrozí ve většině okresů moravských regionů – zde je ale možné, že šíření nákazy zabrzdí nově přijatá opatření.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Přehled v současnosti nejvíce zatížených okresů obsahují následující tabulky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2" name="Šipka dolů 1"/>
          <p:cNvSpPr/>
          <p:nvPr>
            <p:custDataLst>
              <p:tags r:id="rId4"/>
            </p:custDataLst>
          </p:nvPr>
        </p:nvSpPr>
        <p:spPr>
          <a:xfrm>
            <a:off x="5433798" y="6400751"/>
            <a:ext cx="1181734" cy="430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23BF5462-9DFF-46BC-AA37-3D9AD4FFB45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383404" y="634298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</p:spTree>
    <p:extLst>
      <p:ext uri="{BB962C8B-B14F-4D97-AF65-F5344CB8AC3E}">
        <p14:creationId xmlns:p14="http://schemas.microsoft.com/office/powerpoint/2010/main" val="422014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11442708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Nejvíce zatížené okresy dle nových případů za 14 dní na 100 000 obyvatel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BC17B0-C8F5-41C1-9847-DD0FB903D5E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997" y="1514354"/>
          <a:ext cx="12060756" cy="5258404"/>
        </p:xfrm>
        <a:graphic>
          <a:graphicData uri="http://schemas.openxmlformats.org/drawingml/2006/table">
            <a:tbl>
              <a:tblPr/>
              <a:tblGrid>
                <a:gridCol w="3796932">
                  <a:extLst>
                    <a:ext uri="{9D8B030D-6E8A-4147-A177-3AD203B41FA5}">
                      <a16:colId xmlns:a16="http://schemas.microsoft.com/office/drawing/2014/main" val="2261931760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183146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372889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115339334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40841201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27163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2467353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472909798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2276695565"/>
                    </a:ext>
                  </a:extLst>
                </a:gridCol>
              </a:tblGrid>
              <a:tr h="278056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Ukazatel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Tachov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Kolín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Plzeň-sever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Semily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Rokycany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Jičín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35023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9476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Nové případy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22696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Nové případy 65+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958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Nové případy 65+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98933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Aktuálně hospitalizovaní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82689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Aktuálně hospitalizovaní na JIP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11521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74976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97614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54158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2887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úmrtí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252463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úmrtí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5230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testů za 7 dní s diagnostickou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28496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testů za 7 dní s epidemiologickou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062139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testů za 7 dní s preventivní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4921.3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3991.5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50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s </a:t>
                      </a:r>
                      <a:r>
                        <a:rPr lang="cs-CZ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diagn</a:t>
                      </a:r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43114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s epidemiologickou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10000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s preventivní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299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2D96FE6-536C-4631-B0D7-337D6BC1CD7D}"/>
              </a:ext>
            </a:extLst>
          </p:cNvPr>
          <p:cNvSpPr/>
          <p:nvPr/>
        </p:nvSpPr>
        <p:spPr>
          <a:xfrm>
            <a:off x="2601284" y="753610"/>
            <a:ext cx="615462" cy="202223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5C294-81E0-427F-B8B2-D281ED0E6D9A}"/>
              </a:ext>
            </a:extLst>
          </p:cNvPr>
          <p:cNvSpPr txBox="1"/>
          <p:nvPr/>
        </p:nvSpPr>
        <p:spPr>
          <a:xfrm>
            <a:off x="3216746" y="709728"/>
            <a:ext cx="620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16 nejvíce zatížených okresů dle nových případů za 14 dní na 100 000 obyvatel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8F0851A-AC24-4DEC-A6EA-36A2A8C8F6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r="11176"/>
          <a:stretch/>
        </p:blipFill>
        <p:spPr>
          <a:xfrm>
            <a:off x="381739" y="630791"/>
            <a:ext cx="1703294" cy="10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5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11442708" cy="576000"/>
          </a:xfrm>
        </p:spPr>
        <p:txBody>
          <a:bodyPr/>
          <a:lstStyle/>
          <a:p>
            <a:r>
              <a:rPr lang="cs-CZ" dirty="0"/>
              <a:t>Nejvíce zatížené okresy </a:t>
            </a:r>
            <a:r>
              <a:rPr lang="cs-CZ" dirty="0">
                <a:latin typeface="+mj-lt"/>
              </a:rPr>
              <a:t>dle nových případů za 14 dní na 100 000 obyvatel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BC17B0-C8F5-41C1-9847-DD0FB903D5E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997" y="1514354"/>
          <a:ext cx="12060756" cy="5355633"/>
        </p:xfrm>
        <a:graphic>
          <a:graphicData uri="http://schemas.openxmlformats.org/drawingml/2006/table">
            <a:tbl>
              <a:tblPr/>
              <a:tblGrid>
                <a:gridCol w="3796932">
                  <a:extLst>
                    <a:ext uri="{9D8B030D-6E8A-4147-A177-3AD203B41FA5}">
                      <a16:colId xmlns:a16="http://schemas.microsoft.com/office/drawing/2014/main" val="2261931760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183146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372889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115339334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340841201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312716306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246735359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1472909798"/>
                    </a:ext>
                  </a:extLst>
                </a:gridCol>
                <a:gridCol w="1032978">
                  <a:extLst>
                    <a:ext uri="{9D8B030D-6E8A-4147-A177-3AD203B41FA5}">
                      <a16:colId xmlns:a16="http://schemas.microsoft.com/office/drawing/2014/main" val="2276695565"/>
                    </a:ext>
                  </a:extLst>
                </a:gridCol>
              </a:tblGrid>
              <a:tr h="278056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Ukazatel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Sokolov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Plzeň-město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Plzeň-jih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Mělník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Ústí nad Orlicí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Jablonec nad Nisou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Náchod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Mladá Boleslav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35023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9476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2318.5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22696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7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821.1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958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14 dní na 100 000 obyvatel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98933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Aktuálně hospitalizovaní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826891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Aktuálně hospitalizovaní na JIP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11521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74976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976144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na JIP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54158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hospitalizovaní na JIP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028875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úmrtí za 7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252463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úmrtí za 14 dní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523000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testů za 7 dní s diagnostickou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3008.4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284968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testů za 7 dní s epidemiologickou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1086.2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062139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testů za 7 dní s preventivní indikací na 100 000 obyv.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25069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testů s diagnostickou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43114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testů s epidemiologickou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100007"/>
                  </a:ext>
                </a:extLst>
              </a:tr>
              <a:tr h="276686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Relativní pozitivita testů s preventivní indikací za 7 dní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299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2D96FE6-536C-4631-B0D7-337D6BC1CD7D}"/>
              </a:ext>
            </a:extLst>
          </p:cNvPr>
          <p:cNvSpPr/>
          <p:nvPr/>
        </p:nvSpPr>
        <p:spPr>
          <a:xfrm>
            <a:off x="2601284" y="753610"/>
            <a:ext cx="615462" cy="202223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5C294-81E0-427F-B8B2-D281ED0E6D9A}"/>
              </a:ext>
            </a:extLst>
          </p:cNvPr>
          <p:cNvSpPr txBox="1"/>
          <p:nvPr/>
        </p:nvSpPr>
        <p:spPr>
          <a:xfrm>
            <a:off x="3216746" y="709728"/>
            <a:ext cx="620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16 nejvíce zatížených okresů dle nových případů za 14 dní na 100 000 obyvatel 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C1AD0541-149F-40BC-90ED-59DE0BF27B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r="11176"/>
          <a:stretch/>
        </p:blipFill>
        <p:spPr>
          <a:xfrm>
            <a:off x="381739" y="630791"/>
            <a:ext cx="1703294" cy="10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5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af 12">
            <a:extLst>
              <a:ext uri="{FF2B5EF4-FFF2-40B4-BE49-F238E27FC236}">
                <a16:creationId xmlns:a16="http://schemas.microsoft.com/office/drawing/2014/main" id="{D7A3B84F-6639-4915-AC44-63B8C67015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3657"/>
              </p:ext>
            </p:extLst>
          </p:nvPr>
        </p:nvGraphicFramePr>
        <p:xfrm>
          <a:off x="6254518" y="1955429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7F82D44D-4D15-4A3E-9F30-7DCB869E7E22}"/>
              </a:ext>
            </a:extLst>
          </p:cNvPr>
          <p:cNvCxnSpPr/>
          <p:nvPr/>
        </p:nvCxnSpPr>
        <p:spPr>
          <a:xfrm>
            <a:off x="7813448" y="2204335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990E0159-6700-4C79-9E79-4238DAF7F348}"/>
              </a:ext>
            </a:extLst>
          </p:cNvPr>
          <p:cNvSpPr txBox="1"/>
          <p:nvPr/>
        </p:nvSpPr>
        <p:spPr>
          <a:xfrm>
            <a:off x="6110474" y="1586096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  <p:graphicFrame>
        <p:nvGraphicFramePr>
          <p:cNvPr id="14" name="Tabulka 11">
            <a:extLst>
              <a:ext uri="{FF2B5EF4-FFF2-40B4-BE49-F238E27FC236}">
                <a16:creationId xmlns:a16="http://schemas.microsoft.com/office/drawing/2014/main" id="{95FAB388-2E77-463A-A884-393092466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828062"/>
              </p:ext>
            </p:extLst>
          </p:nvPr>
        </p:nvGraphicFramePr>
        <p:xfrm>
          <a:off x="5222641" y="2259667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17" name="TextovéPole 16">
            <a:extLst>
              <a:ext uri="{FF2B5EF4-FFF2-40B4-BE49-F238E27FC236}">
                <a16:creationId xmlns:a16="http://schemas.microsoft.com/office/drawing/2014/main" id="{2FFFCA2B-FFDE-427C-8A58-BA118823CA59}"/>
              </a:ext>
            </a:extLst>
          </p:cNvPr>
          <p:cNvSpPr txBox="1"/>
          <p:nvPr/>
        </p:nvSpPr>
        <p:spPr>
          <a:xfrm>
            <a:off x="1696840" y="155043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Aktuální hodnoty</a:t>
            </a:r>
          </a:p>
        </p:txBody>
      </p:sp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97DF336-95B2-40A5-B608-A8444018AD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7556046"/>
              </p:ext>
            </p:extLst>
          </p:nvPr>
        </p:nvGraphicFramePr>
        <p:xfrm>
          <a:off x="1308735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Tabulka 11">
            <a:extLst>
              <a:ext uri="{FF2B5EF4-FFF2-40B4-BE49-F238E27FC236}">
                <a16:creationId xmlns:a16="http://schemas.microsoft.com/office/drawing/2014/main" id="{AEC007C7-4304-4C55-AE44-15AD7BCB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46176"/>
              </p:ext>
            </p:extLst>
          </p:nvPr>
        </p:nvGraphicFramePr>
        <p:xfrm>
          <a:off x="44904" y="2224001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n-lt"/>
              </a:rPr>
              <a:t>14denní incidence na 100 tisíc obyvatel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44F86700-D5B2-4E85-A67A-58512B3C1A7E}"/>
              </a:ext>
            </a:extLst>
          </p:cNvPr>
          <p:cNvSpPr txBox="1"/>
          <p:nvPr/>
        </p:nvSpPr>
        <p:spPr>
          <a:xfrm>
            <a:off x="345066" y="967666"/>
            <a:ext cx="6014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14denní incidence na 100 tisíc obyvatel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9592914" y="5410338"/>
            <a:ext cx="2672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Situace v HKK a KVK se začíná stabilizovat. </a:t>
            </a:r>
            <a:endParaRPr lang="cs-CZ" b="1" dirty="0"/>
          </a:p>
        </p:txBody>
      </p:sp>
      <p:sp>
        <p:nvSpPr>
          <p:cNvPr id="3" name="Šipka dolů 2"/>
          <p:cNvSpPr/>
          <p:nvPr/>
        </p:nvSpPr>
        <p:spPr>
          <a:xfrm rot="5400000">
            <a:off x="8957109" y="5459409"/>
            <a:ext cx="447539" cy="548188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0060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af 12">
            <a:extLst>
              <a:ext uri="{FF2B5EF4-FFF2-40B4-BE49-F238E27FC236}">
                <a16:creationId xmlns:a16="http://schemas.microsoft.com/office/drawing/2014/main" id="{D7A3B84F-6639-4915-AC44-63B8C67015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838464"/>
              </p:ext>
            </p:extLst>
          </p:nvPr>
        </p:nvGraphicFramePr>
        <p:xfrm>
          <a:off x="6175394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7F82D44D-4D15-4A3E-9F30-7DCB869E7E22}"/>
              </a:ext>
            </a:extLst>
          </p:cNvPr>
          <p:cNvCxnSpPr/>
          <p:nvPr/>
        </p:nvCxnSpPr>
        <p:spPr>
          <a:xfrm>
            <a:off x="7734766" y="2168669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ovéPole 6">
            <a:extLst>
              <a:ext uri="{FF2B5EF4-FFF2-40B4-BE49-F238E27FC236}">
                <a16:creationId xmlns:a16="http://schemas.microsoft.com/office/drawing/2014/main" id="{990E0159-6700-4C79-9E79-4238DAF7F348}"/>
              </a:ext>
            </a:extLst>
          </p:cNvPr>
          <p:cNvSpPr txBox="1"/>
          <p:nvPr/>
        </p:nvSpPr>
        <p:spPr>
          <a:xfrm>
            <a:off x="5635425" y="155043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59C1A6CA-1D15-4225-8203-51BFA04C92D3}"/>
              </a:ext>
            </a:extLst>
          </p:cNvPr>
          <p:cNvSpPr txBox="1"/>
          <p:nvPr/>
        </p:nvSpPr>
        <p:spPr>
          <a:xfrm>
            <a:off x="345066" y="967666"/>
            <a:ext cx="8477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14denní incidence obyvatel 65+ na 100 tisíc obyvatel 65+</a:t>
            </a:r>
          </a:p>
        </p:txBody>
      </p:sp>
      <p:graphicFrame>
        <p:nvGraphicFramePr>
          <p:cNvPr id="14" name="Tabulka 11">
            <a:extLst>
              <a:ext uri="{FF2B5EF4-FFF2-40B4-BE49-F238E27FC236}">
                <a16:creationId xmlns:a16="http://schemas.microsoft.com/office/drawing/2014/main" id="{95FAB388-2E77-463A-A884-393092466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654009"/>
              </p:ext>
            </p:extLst>
          </p:nvPr>
        </p:nvGraphicFramePr>
        <p:xfrm>
          <a:off x="5689356" y="2224001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17" name="TextovéPole 16">
            <a:extLst>
              <a:ext uri="{FF2B5EF4-FFF2-40B4-BE49-F238E27FC236}">
                <a16:creationId xmlns:a16="http://schemas.microsoft.com/office/drawing/2014/main" id="{2FFFCA2B-FFDE-427C-8A58-BA118823CA59}"/>
              </a:ext>
            </a:extLst>
          </p:cNvPr>
          <p:cNvSpPr txBox="1"/>
          <p:nvPr/>
        </p:nvSpPr>
        <p:spPr>
          <a:xfrm>
            <a:off x="1696840" y="155043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Aktuální hodnoty</a:t>
            </a:r>
          </a:p>
        </p:txBody>
      </p:sp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97DF336-95B2-40A5-B608-A8444018AD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3875947"/>
              </p:ext>
            </p:extLst>
          </p:nvPr>
        </p:nvGraphicFramePr>
        <p:xfrm>
          <a:off x="1308735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Tabulka 11">
            <a:extLst>
              <a:ext uri="{FF2B5EF4-FFF2-40B4-BE49-F238E27FC236}">
                <a16:creationId xmlns:a16="http://schemas.microsoft.com/office/drawing/2014/main" id="{AEC007C7-4304-4C55-AE44-15AD7BCBC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822584"/>
              </p:ext>
            </p:extLst>
          </p:nvPr>
        </p:nvGraphicFramePr>
        <p:xfrm>
          <a:off x="44904" y="2217836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</p:spPr>
        <p:txBody>
          <a:bodyPr>
            <a:normAutofit/>
          </a:bodyPr>
          <a:lstStyle/>
          <a:p>
            <a:r>
              <a:rPr lang="cs-CZ" sz="2000" dirty="0">
                <a:latin typeface="+mj-lt"/>
              </a:rPr>
              <a:t>14denní incidence 65+ na 100 tisíc obyvatel 65+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9592914" y="5410338"/>
            <a:ext cx="2672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/>
              <a:t>Situace v HKK a KVK se začíná stabilizovat. </a:t>
            </a:r>
            <a:endParaRPr lang="cs-CZ" b="1" dirty="0"/>
          </a:p>
        </p:txBody>
      </p:sp>
      <p:sp>
        <p:nvSpPr>
          <p:cNvPr id="16" name="Šipka dolů 15"/>
          <p:cNvSpPr/>
          <p:nvPr/>
        </p:nvSpPr>
        <p:spPr>
          <a:xfrm rot="5400000">
            <a:off x="9053146" y="5459409"/>
            <a:ext cx="476114" cy="548188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2053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2" y="3931234"/>
            <a:ext cx="11905307" cy="1974265"/>
          </a:xfrm>
        </p:spPr>
        <p:txBody>
          <a:bodyPr>
            <a:normAutofit/>
          </a:bodyPr>
          <a:lstStyle/>
          <a:p>
            <a:r>
              <a:rPr lang="cs-CZ" sz="5400" b="1" dirty="0"/>
              <a:t>Rizikový vývoj epidemie </a:t>
            </a:r>
            <a:r>
              <a:rPr lang="cs-CZ" sz="5400" b="1" dirty="0" smtClean="0"/>
              <a:t>stále nevyhnutelně </a:t>
            </a:r>
            <a:r>
              <a:rPr lang="cs-CZ" sz="5400" b="1" dirty="0"/>
              <a:t>navyšuje zátěž nemocnic</a:t>
            </a:r>
          </a:p>
        </p:txBody>
      </p:sp>
    </p:spTree>
    <p:extLst>
      <p:ext uri="{BB962C8B-B14F-4D97-AF65-F5344CB8AC3E}">
        <p14:creationId xmlns:p14="http://schemas.microsoft.com/office/powerpoint/2010/main" val="108549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335591" y="2903422"/>
            <a:ext cx="1143461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téměř všech regionech ČR zátěž nemocnic významně přesahuje maxima z podzimu 2020 a zátěž intenzivní péče setrvale narůstá. </a:t>
            </a:r>
            <a:endParaRPr kumimoji="0" lang="cs-CZ" sz="34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Rizikové trendy jsou důsledkem postupujícího šíření nakažlivější formy viru a zasahují postupně většinu regionů. </a:t>
            </a:r>
          </a:p>
        </p:txBody>
      </p:sp>
      <p:sp>
        <p:nvSpPr>
          <p:cNvPr id="3" name="Šipka dolů 2"/>
          <p:cNvSpPr/>
          <p:nvPr/>
        </p:nvSpPr>
        <p:spPr>
          <a:xfrm>
            <a:off x="5277046" y="2039540"/>
            <a:ext cx="1551709" cy="497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152435" y="165648"/>
            <a:ext cx="118009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Současný stav epidemie je </a:t>
            </a:r>
            <a:r>
              <a:rPr kumimoji="0" lang="cs-CZ" sz="4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stále</a:t>
            </a:r>
            <a:r>
              <a:rPr kumimoji="0" lang="cs-CZ" sz="4400" b="1" i="0" u="sng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4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velmi </a:t>
            </a:r>
            <a:r>
              <a:rPr kumimoji="0" lang="cs-CZ" sz="4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rizikový,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zejména z hlediska zátěže nemocniční péče </a:t>
            </a:r>
            <a:endParaRPr kumimoji="0" lang="cs-CZ" sz="4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11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ovéPole 20"/>
          <p:cNvSpPr txBox="1"/>
          <p:nvPr/>
        </p:nvSpPr>
        <p:spPr>
          <a:xfrm>
            <a:off x="432105" y="33126"/>
            <a:ext cx="113442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Stále narůstající</a:t>
            </a: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 počet denně nově nakažených potenciálně zranitelných pacientů zvyšuje riziko zátěže nemocnic </a:t>
            </a:r>
            <a:endParaRPr kumimoji="0" lang="cs-CZ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3C7B102-51CF-40DA-86E3-19AB93DE7FE7}"/>
              </a:ext>
            </a:extLst>
          </p:cNvPr>
          <p:cNvSpPr txBox="1"/>
          <p:nvPr/>
        </p:nvSpPr>
        <p:spPr>
          <a:xfrm>
            <a:off x="863610" y="2261850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35" name="Tabulka 3">
            <a:extLst>
              <a:ext uri="{FF2B5EF4-FFF2-40B4-BE49-F238E27FC236}">
                <a16:creationId xmlns:a16="http://schemas.microsoft.com/office/drawing/2014/main" id="{A3693099-23CE-4447-AC61-AFCE59524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625711"/>
              </p:ext>
            </p:extLst>
          </p:nvPr>
        </p:nvGraphicFramePr>
        <p:xfrm>
          <a:off x="4780229" y="1318755"/>
          <a:ext cx="640608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2702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23381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b="1" u="sng" dirty="0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uplynulé 3 dny: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3 829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uplynulých 7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12 308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uplynulých 14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8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23 800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08BC59A9-FEBF-48E7-BE01-130C7422F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293672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0506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48422-1472-2B43-AFF4-50C66979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25" y="365125"/>
            <a:ext cx="11490037" cy="1325563"/>
          </a:xfrm>
        </p:spPr>
        <p:txBody>
          <a:bodyPr>
            <a:noAutofit/>
          </a:bodyPr>
          <a:lstStyle/>
          <a:p>
            <a:pPr algn="ctr"/>
            <a:r>
              <a:rPr lang="en-CZ" sz="3400" b="1" dirty="0"/>
              <a:t/>
            </a:r>
            <a:br>
              <a:rPr lang="en-CZ" sz="3400" b="1" dirty="0"/>
            </a:br>
            <a:r>
              <a:rPr lang="en-CZ" sz="3400" b="1" dirty="0">
                <a:latin typeface="+mn-lt"/>
              </a:rPr>
              <a:t>Aktuální </a:t>
            </a:r>
            <a:r>
              <a:rPr lang="cs-CZ" sz="3400" b="1" dirty="0">
                <a:latin typeface="+mn-lt"/>
              </a:rPr>
              <a:t>počty </a:t>
            </a:r>
            <a:r>
              <a:rPr lang="en-CZ" sz="3400" b="1" dirty="0">
                <a:latin typeface="+mn-lt"/>
              </a:rPr>
              <a:t>hospitalizovaných</a:t>
            </a:r>
            <a:r>
              <a:rPr lang="cs-CZ" sz="3400" b="1" dirty="0">
                <a:latin typeface="+mn-lt"/>
              </a:rPr>
              <a:t> pacientů jsou extrémní</a:t>
            </a:r>
            <a:br>
              <a:rPr lang="cs-CZ" sz="3400" b="1" dirty="0">
                <a:latin typeface="+mn-lt"/>
              </a:rPr>
            </a:br>
            <a:r>
              <a:rPr lang="cs-CZ" sz="3400" b="1" dirty="0">
                <a:latin typeface="+mn-lt"/>
              </a:rPr>
              <a:t>a zejména v segmentu vysoce intenzivní péče začínají v nejvíce zatížených regionech limitně vyčerpávat dostupné kapacity. </a:t>
            </a:r>
            <a:r>
              <a:rPr lang="en-CZ" sz="3400" b="1" dirty="0"/>
              <a:t/>
            </a:r>
            <a:br>
              <a:rPr lang="en-CZ" sz="3400" b="1" dirty="0"/>
            </a:br>
            <a:endParaRPr lang="en-CZ" sz="34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AA7CEA-DA9D-FB48-ACE8-2C2338016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4753"/>
            <a:ext cx="10515600" cy="3448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5700" dirty="0"/>
              <a:t>C</a:t>
            </a:r>
            <a:r>
              <a:rPr lang="en-CZ" sz="5700" dirty="0"/>
              <a:t>elkem v nemocnici: 		</a:t>
            </a:r>
            <a:r>
              <a:rPr lang="cs-CZ" sz="5700" b="1" dirty="0" smtClean="0">
                <a:solidFill>
                  <a:srgbClr val="FF0000"/>
                </a:solidFill>
              </a:rPr>
              <a:t>8 675</a:t>
            </a:r>
            <a:r>
              <a:rPr lang="en-CZ" sz="5700" dirty="0" smtClean="0">
                <a:solidFill>
                  <a:srgbClr val="FF0000"/>
                </a:solidFill>
              </a:rPr>
              <a:t>↑</a:t>
            </a:r>
            <a:endParaRPr lang="en-CZ" sz="57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JIP:					</a:t>
            </a:r>
            <a:r>
              <a:rPr lang="en-CZ" sz="5700" dirty="0">
                <a:solidFill>
                  <a:srgbClr val="FF0000"/>
                </a:solidFill>
              </a:rPr>
              <a:t>1 </a:t>
            </a:r>
            <a:r>
              <a:rPr lang="cs-CZ" sz="5700" dirty="0" smtClean="0">
                <a:solidFill>
                  <a:srgbClr val="FF0000"/>
                </a:solidFill>
              </a:rPr>
              <a:t>804</a:t>
            </a:r>
            <a:r>
              <a:rPr lang="en-CZ" sz="5700" dirty="0" smtClean="0">
                <a:solidFill>
                  <a:srgbClr val="FF0000"/>
                </a:solidFill>
              </a:rPr>
              <a:t>↑</a:t>
            </a:r>
            <a:endParaRPr lang="en-CZ" sz="57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UPV: 				 	</a:t>
            </a:r>
            <a:r>
              <a:rPr lang="cs-CZ" sz="5700" dirty="0" smtClean="0">
                <a:solidFill>
                  <a:srgbClr val="FF0000"/>
                </a:solidFill>
              </a:rPr>
              <a:t>889</a:t>
            </a:r>
            <a:r>
              <a:rPr lang="en-CZ" sz="5700" dirty="0" smtClean="0">
                <a:solidFill>
                  <a:srgbClr val="FF0000"/>
                </a:solidFill>
              </a:rPr>
              <a:t>↑        </a:t>
            </a:r>
            <a:endParaRPr lang="en-CZ" sz="57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ECMO:				</a:t>
            </a:r>
            <a:r>
              <a:rPr lang="cs-CZ" sz="5700" dirty="0" smtClean="0">
                <a:solidFill>
                  <a:srgbClr val="FF0000"/>
                </a:solidFill>
              </a:rPr>
              <a:t>29</a:t>
            </a:r>
            <a:r>
              <a:rPr lang="en-CZ" sz="5700" dirty="0" smtClean="0">
                <a:solidFill>
                  <a:srgbClr val="FF0000"/>
                </a:solidFill>
              </a:rPr>
              <a:t>↑  </a:t>
            </a:r>
            <a:endParaRPr lang="en-CZ" sz="4700" i="1" dirty="0"/>
          </a:p>
        </p:txBody>
      </p:sp>
      <p:sp>
        <p:nvSpPr>
          <p:cNvPr id="2" name="Šipka dolů 1"/>
          <p:cNvSpPr/>
          <p:nvPr/>
        </p:nvSpPr>
        <p:spPr>
          <a:xfrm>
            <a:off x="5329381" y="1915175"/>
            <a:ext cx="1403927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ovéPole 2"/>
          <p:cNvSpPr txBox="1"/>
          <p:nvPr/>
        </p:nvSpPr>
        <p:spPr>
          <a:xfrm>
            <a:off x="7761721" y="2307720"/>
            <a:ext cx="294870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z="2400" b="1" dirty="0">
                <a:solidFill>
                  <a:schemeClr val="bg1"/>
                </a:solidFill>
              </a:rPr>
              <a:t>Stav k </a:t>
            </a:r>
            <a:r>
              <a:rPr lang="cs-CZ" sz="2400" b="1" dirty="0" smtClean="0">
                <a:solidFill>
                  <a:schemeClr val="bg1"/>
                </a:solidFill>
              </a:rPr>
              <a:t>12.3</a:t>
            </a:r>
            <a:r>
              <a:rPr lang="cs-CZ" sz="2400" b="1" dirty="0">
                <a:solidFill>
                  <a:schemeClr val="bg1"/>
                </a:solidFill>
              </a:rPr>
              <a:t>. 2021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87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ovéPole 73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348532" y="422200"/>
            <a:ext cx="114949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rostou</a:t>
            </a: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3868586A-AAD8-433B-843C-11354C94801B}"/>
              </a:ext>
            </a:extLst>
          </p:cNvPr>
          <p:cNvSpPr txBox="1"/>
          <p:nvPr/>
        </p:nvSpPr>
        <p:spPr>
          <a:xfrm>
            <a:off x="9648302" y="2191639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6922F92F-13FB-4C52-85E4-2EBF3611742A}"/>
              </a:ext>
            </a:extLst>
          </p:cNvPr>
          <p:cNvSpPr txBox="1"/>
          <p:nvPr/>
        </p:nvSpPr>
        <p:spPr>
          <a:xfrm>
            <a:off x="3612493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FF7F9C22-043E-4D3D-A0DB-7024900F3A07}"/>
              </a:ext>
            </a:extLst>
          </p:cNvPr>
          <p:cNvSpPr txBox="1"/>
          <p:nvPr/>
        </p:nvSpPr>
        <p:spPr>
          <a:xfrm>
            <a:off x="5685899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8E156DD9-6195-4438-9505-62925A54696F}"/>
              </a:ext>
            </a:extLst>
          </p:cNvPr>
          <p:cNvSpPr txBox="1"/>
          <p:nvPr/>
        </p:nvSpPr>
        <p:spPr>
          <a:xfrm>
            <a:off x="7664243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DF891691-1224-42B8-996A-3730A083A952}"/>
              </a:ext>
            </a:extLst>
          </p:cNvPr>
          <p:cNvSpPr txBox="1"/>
          <p:nvPr/>
        </p:nvSpPr>
        <p:spPr>
          <a:xfrm>
            <a:off x="1623365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4">
            <a:extLst>
              <a:ext uri="{FF2B5EF4-FFF2-40B4-BE49-F238E27FC236}">
                <a16:creationId xmlns:a16="http://schemas.microsoft.com/office/drawing/2014/main" id="{63824D66-F4E4-4EB2-AC0D-BA3C2C165743}"/>
              </a:ext>
            </a:extLst>
          </p:cNvPr>
          <p:cNvGraphicFramePr/>
          <p:nvPr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E72EB1C7-52D9-483C-9951-C57F37F7CAC0}"/>
              </a:ext>
            </a:extLst>
          </p:cNvPr>
          <p:cNvSpPr/>
          <p:nvPr/>
        </p:nvSpPr>
        <p:spPr>
          <a:xfrm>
            <a:off x="3008871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7FF9BA3D-7D48-48D4-AFCE-C430479AA62E}"/>
              </a:ext>
            </a:extLst>
          </p:cNvPr>
          <p:cNvSpPr/>
          <p:nvPr/>
        </p:nvSpPr>
        <p:spPr>
          <a:xfrm>
            <a:off x="5079481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C8B176A8-7FDE-4E09-8628-B179DD18EC83}"/>
              </a:ext>
            </a:extLst>
          </p:cNvPr>
          <p:cNvSpPr/>
          <p:nvPr/>
        </p:nvSpPr>
        <p:spPr>
          <a:xfrm>
            <a:off x="7132339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Zahnutá šipka nahoru 25">
            <a:extLst>
              <a:ext uri="{FF2B5EF4-FFF2-40B4-BE49-F238E27FC236}">
                <a16:creationId xmlns:a16="http://schemas.microsoft.com/office/drawing/2014/main" id="{7818E18D-7F88-4D5A-9278-75223341FCA2}"/>
              </a:ext>
            </a:extLst>
          </p:cNvPr>
          <p:cNvSpPr/>
          <p:nvPr/>
        </p:nvSpPr>
        <p:spPr>
          <a:xfrm>
            <a:off x="9165560" y="2261711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Zahnutá šipka nahoru 25">
            <a:extLst>
              <a:ext uri="{FF2B5EF4-FFF2-40B4-BE49-F238E27FC236}">
                <a16:creationId xmlns:a16="http://schemas.microsoft.com/office/drawing/2014/main" id="{15FCE7E0-DF80-490B-906A-F26512D7AFD0}"/>
              </a:ext>
            </a:extLst>
          </p:cNvPr>
          <p:cNvSpPr/>
          <p:nvPr/>
        </p:nvSpPr>
        <p:spPr>
          <a:xfrm>
            <a:off x="901603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1" name="Tabulka 4">
            <a:extLst>
              <a:ext uri="{FF2B5EF4-FFF2-40B4-BE49-F238E27FC236}">
                <a16:creationId xmlns:a16="http://schemas.microsoft.com/office/drawing/2014/main" id="{213D6681-00D7-4D06-B4B1-53A7002B62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059" y="1819596"/>
          <a:ext cx="11880000" cy="382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26191376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75428560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640636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54498984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8073876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35925568"/>
                    </a:ext>
                  </a:extLst>
                </a:gridCol>
              </a:tblGrid>
              <a:tr h="38206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1 049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1 094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1 152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1 319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1 524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1 721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859167"/>
                  </a:ext>
                </a:extLst>
              </a:tr>
            </a:tbl>
          </a:graphicData>
        </a:graphic>
      </p:graphicFrame>
      <p:sp>
        <p:nvSpPr>
          <p:cNvPr id="42" name="Šipka doprava 58">
            <a:extLst>
              <a:ext uri="{FF2B5EF4-FFF2-40B4-BE49-F238E27FC236}">
                <a16:creationId xmlns:a16="http://schemas.microsoft.com/office/drawing/2014/main" id="{B96E5C63-12B4-4321-B202-EC7A772D6AB0}"/>
              </a:ext>
            </a:extLst>
          </p:cNvPr>
          <p:cNvSpPr/>
          <p:nvPr/>
        </p:nvSpPr>
        <p:spPr>
          <a:xfrm rot="20503466" flipV="1">
            <a:off x="11073664" y="3392829"/>
            <a:ext cx="521883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3" name="Tabulka 6">
            <a:extLst>
              <a:ext uri="{FF2B5EF4-FFF2-40B4-BE49-F238E27FC236}">
                <a16:creationId xmlns:a16="http://schemas.microsoft.com/office/drawing/2014/main" id="{BEE1F555-6CED-40EF-89C1-2702EABF67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9572" y="2154387"/>
          <a:ext cx="94818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42561082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09467333"/>
                    </a:ext>
                  </a:extLst>
                </a:gridCol>
                <a:gridCol w="1394394">
                  <a:extLst>
                    <a:ext uri="{9D8B030D-6E8A-4147-A177-3AD203B41FA5}">
                      <a16:colId xmlns:a16="http://schemas.microsoft.com/office/drawing/2014/main" val="24360493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0204682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326927315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37649750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5565119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11696613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913619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+4,3%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+5,3%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+14,4%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+15,6%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+12,9%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14"/>
                  </a:ext>
                </a:extLst>
              </a:tr>
            </a:tbl>
          </a:graphicData>
        </a:graphic>
      </p:graphicFrame>
      <p:sp>
        <p:nvSpPr>
          <p:cNvPr id="44" name="TextovéPole 43">
            <a:extLst>
              <a:ext uri="{FF2B5EF4-FFF2-40B4-BE49-F238E27FC236}">
                <a16:creationId xmlns:a16="http://schemas.microsoft.com/office/drawing/2014/main" id="{E45CAC86-B37B-4A27-9D87-6F97A4E08920}"/>
              </a:ext>
            </a:extLst>
          </p:cNvPr>
          <p:cNvSpPr txBox="1"/>
          <p:nvPr/>
        </p:nvSpPr>
        <p:spPr>
          <a:xfrm>
            <a:off x="181394" y="1228562"/>
            <a:ext cx="1962823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28. 1.–3.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F22D28B2-D057-493B-AD1C-DE77AB38DC4A}"/>
              </a:ext>
            </a:extLst>
          </p:cNvPr>
          <p:cNvSpPr txBox="1"/>
          <p:nvPr/>
        </p:nvSpPr>
        <p:spPr>
          <a:xfrm>
            <a:off x="2232994" y="1228562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2.–10.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FC1C5311-3B34-435A-AB2E-7C8EEC1F7B74}"/>
              </a:ext>
            </a:extLst>
          </p:cNvPr>
          <p:cNvSpPr txBox="1"/>
          <p:nvPr/>
        </p:nvSpPr>
        <p:spPr>
          <a:xfrm>
            <a:off x="4200118" y="1222303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11. 2.–17.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B755D4D7-E038-468F-8485-A06F8A1B8849}"/>
              </a:ext>
            </a:extLst>
          </p:cNvPr>
          <p:cNvSpPr txBox="1"/>
          <p:nvPr/>
        </p:nvSpPr>
        <p:spPr>
          <a:xfrm>
            <a:off x="6164255" y="1222303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18. 2.–24.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8" name="TextovéPole 47">
            <a:extLst>
              <a:ext uri="{FF2B5EF4-FFF2-40B4-BE49-F238E27FC236}">
                <a16:creationId xmlns:a16="http://schemas.microsoft.com/office/drawing/2014/main" id="{A4BE5CCB-867B-4994-A609-930AC1D6B105}"/>
              </a:ext>
            </a:extLst>
          </p:cNvPr>
          <p:cNvSpPr txBox="1"/>
          <p:nvPr/>
        </p:nvSpPr>
        <p:spPr>
          <a:xfrm>
            <a:off x="8144612" y="1221894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25. 2.–3. 3.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9" name="TextovéPole 58">
            <a:extLst>
              <a:ext uri="{FF2B5EF4-FFF2-40B4-BE49-F238E27FC236}">
                <a16:creationId xmlns:a16="http://schemas.microsoft.com/office/drawing/2014/main" id="{26C3D380-BF74-4244-AB84-F844472B3C0E}"/>
              </a:ext>
            </a:extLst>
          </p:cNvPr>
          <p:cNvSpPr txBox="1"/>
          <p:nvPr/>
        </p:nvSpPr>
        <p:spPr>
          <a:xfrm>
            <a:off x="10108749" y="1234219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3.–10. 3.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FDBA1293-AE85-453A-855F-FDF2F8E2591C}"/>
              </a:ext>
            </a:extLst>
          </p:cNvPr>
          <p:cNvSpPr/>
          <p:nvPr/>
        </p:nvSpPr>
        <p:spPr>
          <a:xfrm>
            <a:off x="901603" y="3333352"/>
            <a:ext cx="2808253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Hospitalizace JIP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14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ovéPole 67">
            <a:extLst>
              <a:ext uri="{FF2B5EF4-FFF2-40B4-BE49-F238E27FC236}">
                <a16:creationId xmlns:a16="http://schemas.microsoft.com/office/drawing/2014/main" id="{CB3AC5FA-01F8-4262-A1CC-2973AECAA4C7}"/>
              </a:ext>
            </a:extLst>
          </p:cNvPr>
          <p:cNvSpPr txBox="1"/>
          <p:nvPr/>
        </p:nvSpPr>
        <p:spPr>
          <a:xfrm>
            <a:off x="220610" y="400157"/>
            <a:ext cx="11750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s UPV+ECMO rostou</a:t>
            </a:r>
          </a:p>
        </p:txBody>
      </p:sp>
      <p:graphicFrame>
        <p:nvGraphicFramePr>
          <p:cNvPr id="24" name="Chart 4">
            <a:extLst>
              <a:ext uri="{FF2B5EF4-FFF2-40B4-BE49-F238E27FC236}">
                <a16:creationId xmlns:a16="http://schemas.microsoft.com/office/drawing/2014/main" id="{9D4CC31E-E332-4FE4-8E57-0AD6F31447D4}"/>
              </a:ext>
            </a:extLst>
          </p:cNvPr>
          <p:cNvGraphicFramePr/>
          <p:nvPr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ovéPole 24">
            <a:extLst>
              <a:ext uri="{FF2B5EF4-FFF2-40B4-BE49-F238E27FC236}">
                <a16:creationId xmlns:a16="http://schemas.microsoft.com/office/drawing/2014/main" id="{70B2B3DF-1C98-460D-AE0A-516401941FB2}"/>
              </a:ext>
            </a:extLst>
          </p:cNvPr>
          <p:cNvSpPr txBox="1"/>
          <p:nvPr/>
        </p:nvSpPr>
        <p:spPr>
          <a:xfrm>
            <a:off x="9648302" y="2191639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22377B60-1A96-4B62-9AE9-319A39B66D1A}"/>
              </a:ext>
            </a:extLst>
          </p:cNvPr>
          <p:cNvSpPr txBox="1"/>
          <p:nvPr/>
        </p:nvSpPr>
        <p:spPr>
          <a:xfrm>
            <a:off x="3612493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9ADDEEA8-DEE6-4910-BA1C-25EACB055EFF}"/>
              </a:ext>
            </a:extLst>
          </p:cNvPr>
          <p:cNvSpPr txBox="1"/>
          <p:nvPr/>
        </p:nvSpPr>
        <p:spPr>
          <a:xfrm>
            <a:off x="5685899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C8064B17-58ED-4355-BF61-44DAAD8973D7}"/>
              </a:ext>
            </a:extLst>
          </p:cNvPr>
          <p:cNvSpPr txBox="1"/>
          <p:nvPr/>
        </p:nvSpPr>
        <p:spPr>
          <a:xfrm>
            <a:off x="7664243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353D1647-F625-4480-9312-5D290483B057}"/>
              </a:ext>
            </a:extLst>
          </p:cNvPr>
          <p:cNvSpPr txBox="1"/>
          <p:nvPr/>
        </p:nvSpPr>
        <p:spPr>
          <a:xfrm>
            <a:off x="1623365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312510B1-A6B3-45A9-A33C-CA6E3480DAC6}"/>
              </a:ext>
            </a:extLst>
          </p:cNvPr>
          <p:cNvSpPr/>
          <p:nvPr/>
        </p:nvSpPr>
        <p:spPr>
          <a:xfrm>
            <a:off x="3008871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3EB4F019-BB59-4E3B-92FA-B41188416532}"/>
              </a:ext>
            </a:extLst>
          </p:cNvPr>
          <p:cNvSpPr/>
          <p:nvPr/>
        </p:nvSpPr>
        <p:spPr>
          <a:xfrm>
            <a:off x="5079481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8E38B035-36BC-47A9-ABD2-FDDFB44B59BE}"/>
              </a:ext>
            </a:extLst>
          </p:cNvPr>
          <p:cNvSpPr/>
          <p:nvPr/>
        </p:nvSpPr>
        <p:spPr>
          <a:xfrm>
            <a:off x="7132339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Zahnutá šipka nahoru 25">
            <a:extLst>
              <a:ext uri="{FF2B5EF4-FFF2-40B4-BE49-F238E27FC236}">
                <a16:creationId xmlns:a16="http://schemas.microsoft.com/office/drawing/2014/main" id="{123C2ED0-00B0-4633-A8B7-B169E586E19A}"/>
              </a:ext>
            </a:extLst>
          </p:cNvPr>
          <p:cNvSpPr/>
          <p:nvPr/>
        </p:nvSpPr>
        <p:spPr>
          <a:xfrm>
            <a:off x="9165560" y="2261711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Zahnutá šipka nahoru 25">
            <a:extLst>
              <a:ext uri="{FF2B5EF4-FFF2-40B4-BE49-F238E27FC236}">
                <a16:creationId xmlns:a16="http://schemas.microsoft.com/office/drawing/2014/main" id="{82399E6A-645E-4F93-AF9C-A9E7744A36AE}"/>
              </a:ext>
            </a:extLst>
          </p:cNvPr>
          <p:cNvSpPr/>
          <p:nvPr/>
        </p:nvSpPr>
        <p:spPr>
          <a:xfrm>
            <a:off x="901603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1" name="Tabulka 4">
            <a:extLst>
              <a:ext uri="{FF2B5EF4-FFF2-40B4-BE49-F238E27FC236}">
                <a16:creationId xmlns:a16="http://schemas.microsoft.com/office/drawing/2014/main" id="{761B615D-E484-4BDC-9A6E-22987D21ED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059" y="1819596"/>
          <a:ext cx="118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26191376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75428560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640636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54498984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8073876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3592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547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550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590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681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779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891 hospitalizací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859167"/>
                  </a:ext>
                </a:extLst>
              </a:tr>
            </a:tbl>
          </a:graphicData>
        </a:graphic>
      </p:graphicFrame>
      <p:sp>
        <p:nvSpPr>
          <p:cNvPr id="42" name="Šipka doprava 58">
            <a:extLst>
              <a:ext uri="{FF2B5EF4-FFF2-40B4-BE49-F238E27FC236}">
                <a16:creationId xmlns:a16="http://schemas.microsoft.com/office/drawing/2014/main" id="{E6A6601A-93D6-496F-A6B6-5F0B1B664F6E}"/>
              </a:ext>
            </a:extLst>
          </p:cNvPr>
          <p:cNvSpPr/>
          <p:nvPr/>
        </p:nvSpPr>
        <p:spPr>
          <a:xfrm rot="20356586" flipV="1">
            <a:off x="11075605" y="3392830"/>
            <a:ext cx="521883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3" name="Tabulka 6">
            <a:extLst>
              <a:ext uri="{FF2B5EF4-FFF2-40B4-BE49-F238E27FC236}">
                <a16:creationId xmlns:a16="http://schemas.microsoft.com/office/drawing/2014/main" id="{282FA401-BFE3-470F-89FF-02127DB761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9572" y="2154387"/>
          <a:ext cx="94818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42561082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09467333"/>
                    </a:ext>
                  </a:extLst>
                </a:gridCol>
                <a:gridCol w="1394394">
                  <a:extLst>
                    <a:ext uri="{9D8B030D-6E8A-4147-A177-3AD203B41FA5}">
                      <a16:colId xmlns:a16="http://schemas.microsoft.com/office/drawing/2014/main" val="24360493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0204682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326927315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37649750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5565119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11696613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913619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+0,5%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+7,4%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+15,3%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+14,5%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+14,4%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14"/>
                  </a:ext>
                </a:extLst>
              </a:tr>
            </a:tbl>
          </a:graphicData>
        </a:graphic>
      </p:graphicFrame>
      <p:sp>
        <p:nvSpPr>
          <p:cNvPr id="44" name="TextovéPole 43">
            <a:extLst>
              <a:ext uri="{FF2B5EF4-FFF2-40B4-BE49-F238E27FC236}">
                <a16:creationId xmlns:a16="http://schemas.microsoft.com/office/drawing/2014/main" id="{3DD4E787-477B-46E5-BD56-038F4553FFF8}"/>
              </a:ext>
            </a:extLst>
          </p:cNvPr>
          <p:cNvSpPr txBox="1"/>
          <p:nvPr/>
        </p:nvSpPr>
        <p:spPr>
          <a:xfrm>
            <a:off x="181394" y="1228562"/>
            <a:ext cx="1962823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28. 1.–3.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4CB910D4-43BE-4466-AED2-65BED86193E2}"/>
              </a:ext>
            </a:extLst>
          </p:cNvPr>
          <p:cNvSpPr txBox="1"/>
          <p:nvPr/>
        </p:nvSpPr>
        <p:spPr>
          <a:xfrm>
            <a:off x="2232994" y="1228562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2.–10.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BD78F2CD-37EC-43B7-9D14-B16F61C07A53}"/>
              </a:ext>
            </a:extLst>
          </p:cNvPr>
          <p:cNvSpPr txBox="1"/>
          <p:nvPr/>
        </p:nvSpPr>
        <p:spPr>
          <a:xfrm>
            <a:off x="4200118" y="1222303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11. 2.–17.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7" name="TextovéPole 46">
            <a:extLst>
              <a:ext uri="{FF2B5EF4-FFF2-40B4-BE49-F238E27FC236}">
                <a16:creationId xmlns:a16="http://schemas.microsoft.com/office/drawing/2014/main" id="{2ADAD8A5-E2D2-49BA-AB32-3D53DAE1D121}"/>
              </a:ext>
            </a:extLst>
          </p:cNvPr>
          <p:cNvSpPr txBox="1"/>
          <p:nvPr/>
        </p:nvSpPr>
        <p:spPr>
          <a:xfrm>
            <a:off x="6164255" y="1222303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18. 2.–24.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8" name="TextovéPole 47">
            <a:extLst>
              <a:ext uri="{FF2B5EF4-FFF2-40B4-BE49-F238E27FC236}">
                <a16:creationId xmlns:a16="http://schemas.microsoft.com/office/drawing/2014/main" id="{5F43A9ED-1B3B-48E7-B80E-453B86CF8E4E}"/>
              </a:ext>
            </a:extLst>
          </p:cNvPr>
          <p:cNvSpPr txBox="1"/>
          <p:nvPr/>
        </p:nvSpPr>
        <p:spPr>
          <a:xfrm>
            <a:off x="8144612" y="1221894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25. 2.–3. 3.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TextovéPole 61">
            <a:extLst>
              <a:ext uri="{FF2B5EF4-FFF2-40B4-BE49-F238E27FC236}">
                <a16:creationId xmlns:a16="http://schemas.microsoft.com/office/drawing/2014/main" id="{D74B22F7-99DD-4FA8-9776-3EDF159F6B37}"/>
              </a:ext>
            </a:extLst>
          </p:cNvPr>
          <p:cNvSpPr txBox="1"/>
          <p:nvPr/>
        </p:nvSpPr>
        <p:spPr>
          <a:xfrm>
            <a:off x="10108749" y="1234219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stav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3.–10. 3.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A5E79564-BE7F-4E6D-BD9B-A2299383E60C}"/>
              </a:ext>
            </a:extLst>
          </p:cNvPr>
          <p:cNvSpPr/>
          <p:nvPr/>
        </p:nvSpPr>
        <p:spPr>
          <a:xfrm>
            <a:off x="901603" y="3333352"/>
            <a:ext cx="3679275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Hospitalizace s UPV + ECMO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84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2" y="3931234"/>
            <a:ext cx="11905307" cy="1974265"/>
          </a:xfrm>
        </p:spPr>
        <p:txBody>
          <a:bodyPr>
            <a:normAutofit/>
          </a:bodyPr>
          <a:lstStyle/>
          <a:p>
            <a:r>
              <a:rPr lang="cs-CZ" sz="5400" b="1" dirty="0" smtClean="0"/>
              <a:t>Vybrané výstupy z prediktivních modelů</a:t>
            </a:r>
            <a:endParaRPr lang="cs-CZ" sz="5400" b="1" dirty="0"/>
          </a:p>
        </p:txBody>
      </p:sp>
    </p:spTree>
    <p:extLst>
      <p:ext uri="{BB962C8B-B14F-4D97-AF65-F5344CB8AC3E}">
        <p14:creationId xmlns:p14="http://schemas.microsoft.com/office/powerpoint/2010/main" val="2012525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212320" y="233667"/>
            <a:ext cx="1169323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Zpětné připomenutí predikce provedené v lednu 2021 pro scénář rizikového vývoje a zrychleného šíření nakažlivější formy viru.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Dlouhodobá predikce dle modelu SEIR, který byl pro epidemii COVID-19 v ČR adaptován na počátku dubna 2020. </a:t>
            </a:r>
            <a:r>
              <a:rPr kumimoji="0" lang="cs-CZ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pro rizikový vývoj vyvolaný nárůstem rizikových kontaktů nebo zvýšením reprodukční dynamiky nákazy (virtuální efekt případného opětovného uvolnění nebo efekt šíření nakažlivějších forem viru).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Reálný vývoj počtu nově diagnostikovaných pacientů v únoru 2021 potvrdil predikci provedenou dle vysoce rizikového scénáře, který předpokládal až 70% navýšení rychlosti šíření (nakažlivosti) nákazy. Model predikoval při daném objemu testů celkem 279 000 nových případů COVID-19 za celý únor, reálný počet byl 255 324. </a:t>
            </a:r>
            <a:endParaRPr kumimoji="0" lang="cs-CZ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053576" y="3379185"/>
            <a:ext cx="1640138" cy="44017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Šipka dolů 6"/>
          <p:cNvSpPr/>
          <p:nvPr/>
        </p:nvSpPr>
        <p:spPr>
          <a:xfrm>
            <a:off x="5053576" y="6382745"/>
            <a:ext cx="1640138" cy="440179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742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98C8784-731C-4BD5-B7E3-A4BD8DDB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91" y="1525979"/>
            <a:ext cx="7253866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382514" y="235828"/>
            <a:ext cx="11429271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Modely šíření epidemie v lednu a únoru 2021</a:t>
            </a:r>
            <a:b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z ledna 2021 pro významný nárůst rizikových kontaktů nebo navýšení reprodukce nákazy 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200609" y="5962759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zahrnuje vybrané předpoklady a slouží ke zkoumání dopadu změny různých parametrů. Vzhledem k významným neurčitostem ve struktuře modelu, modelových parametrech a nejistotě ohledně budoucího vývoje je nezbytné výsledky brát jako orientační, umožňující pouze porovnání jednotlivých scénářů, nikoliv jako konkrétní předpověď pro určité období. </a:t>
            </a:r>
          </a:p>
        </p:txBody>
      </p:sp>
      <p:cxnSp>
        <p:nvCxnSpPr>
          <p:cNvPr id="26" name="Přímá spojnice 25"/>
          <p:cNvCxnSpPr/>
          <p:nvPr/>
        </p:nvCxnSpPr>
        <p:spPr>
          <a:xfrm>
            <a:off x="6371081" y="1427289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4">
            <a:extLst>
              <a:ext uri="{FF2B5EF4-FFF2-40B4-BE49-F238E27FC236}">
                <a16:creationId xmlns:a16="http://schemas.microsoft.com/office/drawing/2014/main" id="{590A9C4F-10F3-4016-8CE8-6FD01E44CFC4}"/>
              </a:ext>
            </a:extLst>
          </p:cNvPr>
          <p:cNvSpPr txBox="1"/>
          <p:nvPr/>
        </p:nvSpPr>
        <p:spPr>
          <a:xfrm>
            <a:off x="6902305" y="1264825"/>
            <a:ext cx="101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</a:t>
            </a: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18133" y="1412277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Uvoln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od 3.12.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pracovních kontaktů na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ýšení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školních kontaktů na 50 %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jiných kontaktů na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na původní úroveň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 – Model předpokládající zvýšení rizikových kontaktů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80 % / 50 % / 80 % (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pracovn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í, školní, jiné) NEBO zvýšení základní reprodukce o přibližně 70 %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Tabulka 10">
            <a:extLst>
              <a:ext uri="{FF2B5EF4-FFF2-40B4-BE49-F238E27FC236}">
                <a16:creationId xmlns:a16="http://schemas.microsoft.com/office/drawing/2014/main" id="{8F2E1F4E-1261-45A1-B049-927C3E301058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794861" cy="82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541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817040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D31145"/>
                          </a:solidFill>
                          <a:effectLst/>
                          <a:latin typeface="Calibri" panose="020F0502020204030204" pitchFamily="34" charset="0"/>
                        </a:rPr>
                        <a:t>279 000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D31145"/>
                          </a:solidFill>
                          <a:effectLst/>
                          <a:latin typeface="Calibri" panose="020F0502020204030204" pitchFamily="34" charset="0"/>
                        </a:rPr>
                        <a:t>1 298 000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13" name="TextovéPole 12">
            <a:extLst>
              <a:ext uri="{FF2B5EF4-FFF2-40B4-BE49-F238E27FC236}">
                <a16:creationId xmlns:a16="http://schemas.microsoft.com/office/drawing/2014/main" id="{522E200B-65A1-441F-ABE3-66A5E5C0D077}"/>
              </a:ext>
            </a:extLst>
          </p:cNvPr>
          <p:cNvSpPr txBox="1"/>
          <p:nvPr/>
        </p:nvSpPr>
        <p:spPr>
          <a:xfrm>
            <a:off x="1446498" y="1174405"/>
            <a:ext cx="346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pozorovaná reálná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zpoždění k hlášení 4 dny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540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88534" y="126559"/>
            <a:ext cx="10217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scénáře vývoje dle dlouhodobé predikce SEIR modelu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4174034" y="870925"/>
            <a:ext cx="1380389" cy="439401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10067826" y="2411983"/>
            <a:ext cx="1982772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Nulová změna nebo rozvolnění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10067826" y="3715733"/>
            <a:ext cx="1982772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Udržení a částečné posílení opatření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10067826" y="5278881"/>
            <a:ext cx="1982772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Významné posílení opatření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188534" y="1116160"/>
            <a:ext cx="987929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 konci února 2021 byly připraveny tři nové scénáře dalšího vývoje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cs-CZ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pokračování nepříznivého trendu </a:t>
            </a:r>
            <a:r>
              <a:rPr kumimoji="0" lang="cs-CZ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(dle již provedených simulací, kalkulované a dosud i prokázané zvýšení základní reprodukce viru o 70 %) 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endParaRPr kumimoji="0" lang="cs-CZ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cs-CZ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pro částečnou redukci šíření nákazy </a:t>
            </a:r>
            <a:r>
              <a:rPr kumimoji="0" lang="cs-CZ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(nová opatření nebo posílené dodržování stávajících opatření): kalkulovaná redukce počtu rizikových kontaktů a mobility od března (nulové školní kontakty, pracovní a jiné kontakty snížené na 30 % výchozí referenční četnosti - snížení z původních 50%)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kumimoji="0" lang="cs-CZ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cs-CZ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pro silný dopad nových opatření </a:t>
            </a:r>
            <a:r>
              <a:rPr kumimoji="0" lang="cs-CZ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(silná nová opatření a posílené dodržování stávajících opatření): kalkulovaná redukce počtu rizikových kontaktů a mobility od března (nulové školní kontakty, pracovní a jiné kontakty snížené na 20 -25 % výchozí referenční četnosti – snížení z původních 50%)</a:t>
            </a:r>
          </a:p>
        </p:txBody>
      </p:sp>
    </p:spTree>
    <p:extLst>
      <p:ext uri="{BB962C8B-B14F-4D97-AF65-F5344CB8AC3E}">
        <p14:creationId xmlns:p14="http://schemas.microsoft.com/office/powerpoint/2010/main" val="2137586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22714C78-E60C-4B29-BEA0-CEAF7725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43" y="1526462"/>
            <a:ext cx="7253866" cy="3240000"/>
          </a:xfrm>
          <a:prstGeom prst="rect">
            <a:avLst/>
          </a:prstGeom>
        </p:spPr>
      </p:pic>
      <p:pic>
        <p:nvPicPr>
          <p:cNvPr id="19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35" y="4775371"/>
            <a:ext cx="7834442" cy="830403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Silný dopad potenciálních opatření zavedených od 1.3.2021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1.3.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20 - 25 %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– scénář C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</p:spTree>
    <p:extLst>
      <p:ext uri="{BB962C8B-B14F-4D97-AF65-F5344CB8AC3E}">
        <p14:creationId xmlns:p14="http://schemas.microsoft.com/office/powerpoint/2010/main" val="4237968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4970A9A0-9B9A-438A-8080-AAC45928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90" y="1526465"/>
            <a:ext cx="7253866" cy="3240000"/>
          </a:xfrm>
          <a:prstGeom prst="rect">
            <a:avLst/>
          </a:prstGeom>
        </p:spPr>
      </p:pic>
      <p:pic>
        <p:nvPicPr>
          <p:cNvPr id="19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35" y="4775371"/>
            <a:ext cx="7834442" cy="830403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Silný dopad potenciálních opatření zavedených od 1.3.2021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1.3.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20 - 25 %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– scénář C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/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dny, </a:t>
            </a:r>
            <a:r>
              <a:rPr kumimoji="0" lang="cs-CZ" sz="1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PRACOVNÍ DNY</a:t>
            </a:r>
            <a:endParaRPr kumimoji="0" lang="cs-CZ" sz="16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</p:spTree>
    <p:extLst>
      <p:ext uri="{BB962C8B-B14F-4D97-AF65-F5344CB8AC3E}">
        <p14:creationId xmlns:p14="http://schemas.microsoft.com/office/powerpoint/2010/main" val="300038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38545" y="137541"/>
            <a:ext cx="11924146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Přesto je pozitivní zprávou, že vývoj  populační zátěže přestal eskalovat a stabilizuje se, byť na vysokých hodnotách. </a:t>
            </a:r>
            <a:endParaRPr kumimoji="0" lang="cs-CZ" sz="3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prvním týdnu platnosti nových opatření po 1.3. ještě nemůže být plně viditelný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jejich vliv, jde tedy minimálně částečně i o </a:t>
            </a:r>
            <a:r>
              <a:rPr lang="cs-CZ" sz="3200" b="1" dirty="0" smtClean="0">
                <a:latin typeface="Calibri" panose="020F0502020204030204"/>
              </a:rPr>
              <a:t>efekt opatření z února (uzávěry okresů, stabilizace situace v HKK a KVK)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dirty="0" smtClean="0">
                <a:latin typeface="Calibri" panose="020F0502020204030204"/>
              </a:rPr>
              <a:t>a s vysokou pravděpodobností se také projevuje odpovědnější  chování populace a zavedení nošení respirátorů.</a:t>
            </a: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 smtClean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 smtClean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důsledku toho reprodukční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číslo klesá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aktuálně </a:t>
            </a: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rovno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0,94. </a:t>
            </a: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324763" y="4930487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77046" y="1362364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560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DABF5DB6-14F6-4596-A54C-25C6ED0F6D9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25717" y="1529113"/>
            <a:ext cx="7250400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434109" y="198705"/>
            <a:ext cx="11065164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2200" b="1" u="sng" dirty="0">
                <a:solidFill>
                  <a:prstClr val="white"/>
                </a:solidFill>
              </a:rPr>
              <a:t>SEIR model: udržení a významné posílení opatření </a:t>
            </a:r>
          </a:p>
          <a:p>
            <a:pPr lvl="0" algn="ctr">
              <a:defRPr/>
            </a:pPr>
            <a:r>
              <a:rPr lang="cs-CZ" sz="2200" b="1" dirty="0" smtClean="0">
                <a:solidFill>
                  <a:prstClr val="white"/>
                </a:solidFill>
              </a:rPr>
              <a:t>Simulace vyššího dodržování opatření od 19.2.2021 a rychlého dopadu dalších opatření</a:t>
            </a:r>
            <a:endParaRPr lang="cs-CZ" sz="2200" b="1" u="sng" dirty="0">
              <a:solidFill>
                <a:prstClr val="white"/>
              </a:solidFill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sz="1600" b="1" dirty="0"/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cs-CZ" sz="1200" dirty="0"/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210951" y="1532028"/>
            <a:ext cx="39408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1">
              <a:defRPr/>
            </a:pPr>
            <a:r>
              <a:rPr lang="cs-CZ" sz="1600" b="1" kern="0" dirty="0"/>
              <a:t>Efekt opatření od 28.12.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/>
              <a:t>snížení pracovních kontaktů na 40 %</a:t>
            </a:r>
            <a:endParaRPr lang="en-US" sz="1600" b="1" kern="0" dirty="0"/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/>
              <a:t>školní kontakty na 0 %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/>
              <a:t>snížení jiných kontaktů na 40 %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b="1" dirty="0"/>
              <a:t>snížení základní reprodukce o 10%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b="1" dirty="0"/>
              <a:t>školní kontakty na 30 % od 4.1.</a:t>
            </a:r>
          </a:p>
          <a:p>
            <a:pPr marL="85725" lvl="1"/>
            <a:endParaRPr lang="cs-CZ" sz="1600" b="1" dirty="0">
              <a:solidFill>
                <a:srgbClr val="D31145"/>
              </a:solidFill>
            </a:endParaRPr>
          </a:p>
          <a:p>
            <a:pPr marL="85725" lvl="1"/>
            <a:r>
              <a:rPr lang="cs-CZ" sz="1600" b="1" dirty="0">
                <a:solidFill>
                  <a:srgbClr val="D31145"/>
                </a:solidFill>
              </a:rPr>
              <a:t>Od 25.1.</a:t>
            </a:r>
          </a:p>
          <a:p>
            <a:pPr marL="447675" lvl="1" indent="-361950">
              <a:buFont typeface="Wingdings" panose="05000000000000000000" pitchFamily="2" charset="2"/>
              <a:buChar char="q"/>
            </a:pPr>
            <a:r>
              <a:rPr lang="cs-CZ" sz="1600" b="1" dirty="0">
                <a:solidFill>
                  <a:srgbClr val="D31145"/>
                </a:solidFill>
              </a:rPr>
              <a:t>zvýšení základní reprodukce o 70 %</a:t>
            </a:r>
            <a:br>
              <a:rPr lang="cs-CZ" sz="1600" b="1" dirty="0">
                <a:solidFill>
                  <a:srgbClr val="D31145"/>
                </a:solidFill>
              </a:rPr>
            </a:br>
            <a:r>
              <a:rPr lang="cs-CZ" sz="1600" b="1" dirty="0">
                <a:solidFill>
                  <a:srgbClr val="D31145"/>
                </a:solidFill>
              </a:rPr>
              <a:t>(simulace šíření nakažlivějších forem viru, simulace nedodržování opatření)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endParaRPr lang="cs-CZ" sz="1600" b="1" kern="0" dirty="0">
              <a:solidFill>
                <a:srgbClr val="D31145"/>
              </a:solidFill>
            </a:endParaRPr>
          </a:p>
          <a:p>
            <a:pPr marL="85725" lvl="1">
              <a:defRPr/>
            </a:pPr>
            <a:r>
              <a:rPr lang="cs-CZ" sz="1600" b="1" u="sng" kern="0" dirty="0">
                <a:solidFill>
                  <a:srgbClr val="D31145"/>
                </a:solidFill>
              </a:rPr>
              <a:t>Efekt </a:t>
            </a:r>
            <a:r>
              <a:rPr lang="cs-CZ" sz="1600" b="1" u="sng" kern="0" dirty="0" smtClean="0">
                <a:solidFill>
                  <a:srgbClr val="D31145"/>
                </a:solidFill>
              </a:rPr>
              <a:t>vyššího dodržování opatření </a:t>
            </a:r>
            <a:r>
              <a:rPr lang="cs-CZ" sz="1600" b="1" u="sng" kern="0" dirty="0">
                <a:solidFill>
                  <a:srgbClr val="D31145"/>
                </a:solidFill>
              </a:rPr>
              <a:t>od </a:t>
            </a:r>
            <a:r>
              <a:rPr lang="cs-CZ" sz="1600" b="1" u="sng" kern="0" dirty="0">
                <a:solidFill>
                  <a:srgbClr val="0070C0"/>
                </a:solidFill>
              </a:rPr>
              <a:t>19.2.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>
                <a:solidFill>
                  <a:srgbClr val="D31145"/>
                </a:solidFill>
              </a:rPr>
              <a:t>snížení pracovních kontaktů na </a:t>
            </a:r>
            <a:r>
              <a:rPr lang="cs-CZ" sz="1600" b="1" u="sng" kern="0" dirty="0">
                <a:solidFill>
                  <a:srgbClr val="D31145"/>
                </a:solidFill>
              </a:rPr>
              <a:t>20 %</a:t>
            </a:r>
            <a:endParaRPr lang="en-US" sz="1600" b="1" u="sng" kern="0" dirty="0">
              <a:solidFill>
                <a:srgbClr val="D31145"/>
              </a:solidFill>
            </a:endParaRP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>
                <a:solidFill>
                  <a:srgbClr val="D31145"/>
                </a:solidFill>
              </a:rPr>
              <a:t>školní kontakty na 0 %</a:t>
            </a:r>
          </a:p>
          <a:p>
            <a:pPr marL="447675" lvl="1" indent="-361950">
              <a:buFont typeface="Wingdings" panose="05000000000000000000" pitchFamily="2" charset="2"/>
              <a:buChar char="q"/>
              <a:defRPr/>
            </a:pPr>
            <a:r>
              <a:rPr lang="cs-CZ" sz="1600" b="1" kern="0" dirty="0">
                <a:solidFill>
                  <a:srgbClr val="D31145"/>
                </a:solidFill>
              </a:rPr>
              <a:t>snížení jiných kontaktů na </a:t>
            </a:r>
            <a:r>
              <a:rPr lang="cs-CZ" sz="1600" b="1" u="sng" kern="0" dirty="0">
                <a:solidFill>
                  <a:srgbClr val="D31145"/>
                </a:solidFill>
              </a:rPr>
              <a:t>20 - 25 %</a:t>
            </a:r>
          </a:p>
          <a:p>
            <a:pPr marL="85725" lvl="1">
              <a:defRPr/>
            </a:pPr>
            <a:endParaRPr lang="cs-CZ" sz="1600" b="1" kern="0" dirty="0">
              <a:solidFill>
                <a:srgbClr val="D31145"/>
              </a:solidFill>
            </a:endParaRPr>
          </a:p>
          <a:p>
            <a:pPr marL="85725" lvl="1"/>
            <a:r>
              <a:rPr lang="en-US" sz="1600" b="1" kern="0" dirty="0">
                <a:solidFill>
                  <a:srgbClr val="D31145"/>
                </a:solidFill>
              </a:rPr>
              <a:t>(</a:t>
            </a:r>
            <a:r>
              <a:rPr lang="cs-CZ" sz="1600" b="1" kern="0" dirty="0">
                <a:solidFill>
                  <a:srgbClr val="D31145"/>
                </a:solidFill>
              </a:rPr>
              <a:t>uvedeny podíly normálních kontaktů</a:t>
            </a:r>
            <a:r>
              <a:rPr lang="en-US" sz="1600" b="1" kern="0" dirty="0">
                <a:solidFill>
                  <a:srgbClr val="D31145"/>
                </a:solidFill>
              </a:rPr>
              <a:t>)</a:t>
            </a:r>
            <a:endParaRPr lang="cs-CZ" sz="1600" b="1" dirty="0">
              <a:solidFill>
                <a:srgbClr val="D31145"/>
              </a:solidFill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/>
              <a:t>Predikce – scénář C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</a:t>
            </a:r>
            <a:r>
              <a:rPr kumimoji="0" lang="cs-CZ" sz="11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(například limitované znalosti o skutečné vnímavosti populace k viru a k jeho novým variantám)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 nezbytné výsledky brát jako orientační, umožňující zejména celkové</a:t>
            </a:r>
            <a:r>
              <a:rPr kumimoji="0" lang="cs-CZ" sz="1100" b="0" i="1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srovnávání 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0608" y="4765643"/>
          <a:ext cx="7834442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452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  <a:endParaRPr lang="cs-CZ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1 301 000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1 784 000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2" name="TextovéPole 1"/>
          <p:cNvSpPr txBox="1"/>
          <p:nvPr/>
        </p:nvSpPr>
        <p:spPr>
          <a:xfrm>
            <a:off x="1588654" y="2175177"/>
            <a:ext cx="41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>
                <a:solidFill>
                  <a:srgbClr val="C00000"/>
                </a:solidFill>
              </a:rPr>
              <a:t>Adaptace modelu na rychlejší efekt opatření, částečně již od konce února</a:t>
            </a:r>
            <a:endParaRPr lang="cs-CZ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0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6F98C1BA-FBF3-4C76-95C7-7B0ACD0B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0" y="1531776"/>
            <a:ext cx="7250497" cy="3240000"/>
          </a:xfrm>
          <a:prstGeom prst="rect">
            <a:avLst/>
          </a:prstGeom>
        </p:spPr>
      </p:pic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262818" y="1532028"/>
            <a:ext cx="38890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lvl="1"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</a:t>
            </a:r>
            <a:r>
              <a:rPr lang="cs-CZ" sz="1600" b="1" u="sng" kern="0" dirty="0">
                <a:solidFill>
                  <a:srgbClr val="D31145"/>
                </a:solidFill>
              </a:rPr>
              <a:t>vyššího dodržování opatření od </a:t>
            </a:r>
            <a:r>
              <a:rPr lang="cs-CZ" sz="1600" b="1" u="sng" kern="0" dirty="0">
                <a:solidFill>
                  <a:srgbClr val="0070C0"/>
                </a:solidFill>
              </a:rPr>
              <a:t>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pracovních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20 - 25 %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– scénář C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dny, PRACOVNÍ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2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452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653699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  <a:endParaRPr lang="cs-CZ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1 301 000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1 784 000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17" name="TextovéPole 16"/>
          <p:cNvSpPr txBox="1"/>
          <p:nvPr/>
        </p:nvSpPr>
        <p:spPr>
          <a:xfrm>
            <a:off x="1588654" y="2175177"/>
            <a:ext cx="41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>
                <a:solidFill>
                  <a:srgbClr val="C00000"/>
                </a:solidFill>
              </a:rPr>
              <a:t>Adaptace modelu na rychlejší efekt opatření, částečně již od konce února</a:t>
            </a:r>
            <a:endParaRPr lang="cs-CZ" b="1" dirty="0">
              <a:solidFill>
                <a:srgbClr val="C00000"/>
              </a:solidFill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434109" y="198705"/>
            <a:ext cx="11065164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2200" b="1" u="sng" dirty="0">
                <a:solidFill>
                  <a:prstClr val="white"/>
                </a:solidFill>
              </a:rPr>
              <a:t>SEIR model: udržení a významné posílení opatření </a:t>
            </a:r>
          </a:p>
          <a:p>
            <a:pPr lvl="0" algn="ctr">
              <a:defRPr/>
            </a:pPr>
            <a:r>
              <a:rPr lang="cs-CZ" sz="2200" b="1" dirty="0" smtClean="0">
                <a:solidFill>
                  <a:prstClr val="white"/>
                </a:solidFill>
              </a:rPr>
              <a:t>Simulace vyššího dodržování opatření od 19.2.2021 a rychlého dopadu dalších opatření</a:t>
            </a:r>
            <a:endParaRPr lang="cs-CZ" sz="2200" b="1" u="sng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909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1574216"/>
          </a:xfrm>
        </p:spPr>
        <p:txBody>
          <a:bodyPr>
            <a:normAutofit/>
          </a:bodyPr>
          <a:lstStyle/>
          <a:p>
            <a:r>
              <a:rPr lang="cs-CZ" sz="5200" b="1" dirty="0"/>
              <a:t>Dlouhodobé predikce zátěže nemocnic</a:t>
            </a:r>
          </a:p>
          <a:p>
            <a:pPr lvl="0">
              <a:lnSpc>
                <a:spcPct val="100000"/>
              </a:lnSpc>
            </a:pPr>
            <a:r>
              <a:rPr lang="cs-CZ" sz="30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Scénáře kalkulující s efektem přijatých opatření od poloviny března</a:t>
            </a:r>
          </a:p>
        </p:txBody>
      </p:sp>
      <p:sp>
        <p:nvSpPr>
          <p:cNvPr id="4" name="Obdélník 3"/>
          <p:cNvSpPr/>
          <p:nvPr/>
        </p:nvSpPr>
        <p:spPr>
          <a:xfrm>
            <a:off x="735394" y="5267325"/>
            <a:ext cx="10721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kern="0" dirty="0">
                <a:solidFill>
                  <a:prstClr val="black"/>
                </a:solidFill>
              </a:rPr>
              <a:t>V této variantě modelů je kalkulována změna v populačních trendech od poloviny března, s postupným pozitivním dopadem na zátěž nemocnic od cca 20.3. 2021. </a:t>
            </a:r>
          </a:p>
        </p:txBody>
      </p:sp>
    </p:spTree>
    <p:extLst>
      <p:ext uri="{BB962C8B-B14F-4D97-AF65-F5344CB8AC3E}">
        <p14:creationId xmlns:p14="http://schemas.microsoft.com/office/powerpoint/2010/main" val="3851716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41403" y="178376"/>
            <a:ext cx="1188491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Dlouhodobější predikce vývoje zátěže nemocnic a zdravotních dopadů: modely kalkulující s pomalejším efektem přijatých opatření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(na populační úrovni cca </a:t>
            </a:r>
            <a:r>
              <a:rPr kumimoji="0" lang="cs-CZ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15.3</a:t>
            </a:r>
            <a:r>
              <a:rPr kumimoji="0" lang="cs-CZ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., s dopadem do nemocnic cca od 20.3.)</a:t>
            </a:r>
            <a:endParaRPr kumimoji="0" lang="cs-CZ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19203" y="1823935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Obdélník 1"/>
          <p:cNvSpPr/>
          <p:nvPr/>
        </p:nvSpPr>
        <p:spPr>
          <a:xfrm>
            <a:off x="1186296" y="2590711"/>
            <a:ext cx="9505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 této variantě modelů je kalkulována </a:t>
            </a:r>
            <a:r>
              <a:rPr lang="cs-CZ" kern="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relativně pozvolná změna </a:t>
            </a:r>
            <a:r>
              <a:rPr lang="cs-CZ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 populačních trendech od poloviny března, s postupným pozitivním dopadem na zátěž nemocnic od cca 20.3. 2021</a:t>
            </a:r>
            <a:r>
              <a:rPr lang="cs-CZ" kern="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Zátěž nemocnic bude pravděpodobně kulminovat až do poloviny března.  </a:t>
            </a:r>
            <a:endParaRPr lang="cs-CZ" kern="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119202" y="3931769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514783" y="4905286"/>
            <a:ext cx="108489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400" b="1" kern="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Vzhledem k stávajícímu populačnímu vývoji epidemie </a:t>
            </a:r>
            <a:r>
              <a:rPr lang="cs-CZ" sz="2400" b="1" u="sng" kern="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 tato varianta pomalejšího útlumu zátěže pravděpodobnější než modelové scénáře pro rychlejší útlum </a:t>
            </a:r>
            <a:r>
              <a:rPr lang="cs-CZ" sz="2400" b="1" kern="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epidemie. Důvodem relativně dlouhodobé zátěže nemocnic je stále vysoký denní počet nově nakažených pacientů z potenciálně zranitelných skupin. </a:t>
            </a:r>
            <a:endParaRPr lang="cs-CZ" sz="2400" b="1" kern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67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41403" y="178376"/>
            <a:ext cx="1188491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Dlouhodobější predikce vývoje zátěže nemocnic a zdravotních dopadů: modely kalkulující s pomalejším efektem přijatých opatření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(na populační úrovni cca </a:t>
            </a:r>
            <a:r>
              <a:rPr kumimoji="0" lang="cs-CZ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15.3</a:t>
            </a:r>
            <a:r>
              <a:rPr kumimoji="0" lang="cs-CZ" sz="3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., s dopadem do nemocnic cca od 20.3.)</a:t>
            </a:r>
            <a:endParaRPr kumimoji="0" lang="cs-CZ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19203" y="1823935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ovéPole 17"/>
          <p:cNvSpPr txBox="1"/>
          <p:nvPr/>
        </p:nvSpPr>
        <p:spPr>
          <a:xfrm>
            <a:off x="226241" y="2550863"/>
            <a:ext cx="1982772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Nulová změna nebo rozvolnění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ovéPole 19"/>
          <p:cNvSpPr txBox="1"/>
          <p:nvPr/>
        </p:nvSpPr>
        <p:spPr>
          <a:xfrm>
            <a:off x="226241" y="4116257"/>
            <a:ext cx="1982772" cy="92333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Udržení a částečné posílení opatření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226241" y="5772182"/>
            <a:ext cx="1982772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Významné posílení opatření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ovéPole 21"/>
          <p:cNvSpPr txBox="1"/>
          <p:nvPr/>
        </p:nvSpPr>
        <p:spPr>
          <a:xfrm>
            <a:off x="2328419" y="2458530"/>
            <a:ext cx="6975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 pro kontinuální nárůst celkového počtu hospitalizovaných v březnu až k hranici &gt; 14 000, přičemž na JIP reálně hrozí počet až 2 000 hospitalizací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22"/>
          <p:cNvSpPr txBox="1"/>
          <p:nvPr/>
        </p:nvSpPr>
        <p:spPr>
          <a:xfrm>
            <a:off x="2328419" y="4023924"/>
            <a:ext cx="6975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Kontinuální nárůst celkového počtu hospitalizovaných na počátku března až k hranici &gt; 8 000, od druhé poloviny března postupný sestup. Počty na JIP pravděpodobně překročí hranici 1 600.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ovéPole 23"/>
          <p:cNvSpPr txBox="1"/>
          <p:nvPr/>
        </p:nvSpPr>
        <p:spPr>
          <a:xfrm>
            <a:off x="2328419" y="5679849"/>
            <a:ext cx="6975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Pokračující nárůst celkového počtu hospitalizovaných na počátku března až k hranici &gt; 8 000, od druhé poloviny března zrychlený sestup. Počty na JIP pravděpodobně nepřekročí hranici 1 600.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ovéPole 24"/>
          <p:cNvSpPr txBox="1"/>
          <p:nvPr/>
        </p:nvSpPr>
        <p:spPr>
          <a:xfrm>
            <a:off x="9262398" y="2171197"/>
            <a:ext cx="2800226" cy="4524315"/>
          </a:xfrm>
          <a:prstGeom prst="rect">
            <a:avLst/>
          </a:prstGeom>
          <a:solidFill>
            <a:srgbClr val="EAEFF7"/>
          </a:solidFill>
          <a:ln w="12700"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této variantě modelů je kalkulována změna v populačních trendech od poloviny března, s postupným pozitivním dopadem na zátěž nemocnic od cca 20.3. 2021.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 A slouží pouze jako referenční modelový popis nekontrolované eskalace epidemie. Vzhledem k přijatým opatřením je tento scénář nepravděpodobný. 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565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aktuálně hospitalizovaných</a:t>
            </a:r>
            <a:endParaRPr lang="cs-CZ" dirty="0"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81953E-570E-4182-9AFA-D9A699C6849D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2999926" y="59050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533651" y="304901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</a:p>
        </p:txBody>
      </p:sp>
      <p:sp>
        <p:nvSpPr>
          <p:cNvPr id="10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11" name="Obdélník 34">
            <a:extLst>
              <a:ext uri="{FF2B5EF4-FFF2-40B4-BE49-F238E27FC236}">
                <a16:creationId xmlns:a16="http://schemas.microsoft.com/office/drawing/2014/main" id="{10A758A9-D40B-4B7F-8B07-A73E8D4EED72}"/>
              </a:ext>
            </a:extLst>
          </p:cNvPr>
          <p:cNvSpPr/>
          <p:nvPr/>
        </p:nvSpPr>
        <p:spPr>
          <a:xfrm>
            <a:off x="8200670" y="1001503"/>
            <a:ext cx="39995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A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28.12. - snížení pracovních kontaktů na 40 %, školní kontakty na 0 %, snížení jiných kontaktů na 40 %,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snížení základní reprodukce o 10%, školní kontakty na 30 % od 4.1.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</a:t>
            </a:r>
            <a:b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dále nekontrolovaná eskalace epidemie bez opatření (simulace šíření nakažlivějších forem viru, simulace nedodržování opatření) </a:t>
            </a:r>
          </a:p>
        </p:txBody>
      </p:sp>
      <p:sp>
        <p:nvSpPr>
          <p:cNvPr id="12" name="Obdélník 34">
            <a:extLst>
              <a:ext uri="{FF2B5EF4-FFF2-40B4-BE49-F238E27FC236}">
                <a16:creationId xmlns:a16="http://schemas.microsoft.com/office/drawing/2014/main" id="{AD3134CF-04A5-46A6-97BA-A406137FE2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00670" y="321418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B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šíření nakažlivějších forem viru)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30 %, školní kontakty na 0 %, postupné snížení jiných kontaktů na 30 % s dalším efektem opatření přijatých od 1.3. </a:t>
            </a:r>
          </a:p>
        </p:txBody>
      </p:sp>
      <p:sp>
        <p:nvSpPr>
          <p:cNvPr id="16" name="Obdélník 34">
            <a:extLst>
              <a:ext uri="{FF2B5EF4-FFF2-40B4-BE49-F238E27FC236}">
                <a16:creationId xmlns:a16="http://schemas.microsoft.com/office/drawing/2014/main" id="{C639DFA8-B71E-4FE7-9F76-FA4A424103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00670" y="528790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CD6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C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zavedení emergentní mutace)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20 %,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školní kontakty na 0 %, snížení jiných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20 - 25%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 dalším efektem opatření přijatých od 1.3. </a:t>
            </a:r>
          </a:p>
        </p:txBody>
      </p:sp>
      <p:sp>
        <p:nvSpPr>
          <p:cNvPr id="17" name="TextovéPole 16"/>
          <p:cNvSpPr txBox="1"/>
          <p:nvPr/>
        </p:nvSpPr>
        <p:spPr>
          <a:xfrm>
            <a:off x="10348107" y="775170"/>
            <a:ext cx="1515221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Nulová změna nebo rozvolnění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ovéPole 18"/>
          <p:cNvSpPr txBox="1"/>
          <p:nvPr/>
        </p:nvSpPr>
        <p:spPr>
          <a:xfrm>
            <a:off x="10456748" y="2998737"/>
            <a:ext cx="1515221" cy="43088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Udržení a částečné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ovéPole 19"/>
          <p:cNvSpPr txBox="1"/>
          <p:nvPr/>
        </p:nvSpPr>
        <p:spPr>
          <a:xfrm>
            <a:off x="10456748" y="5072457"/>
            <a:ext cx="1515221" cy="43088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Významné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4727780" y="1625386"/>
            <a:ext cx="2587420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Nepravděpodobný scénář:</a:t>
            </a:r>
            <a:r>
              <a:rPr kumimoji="0" lang="cs-CZ" sz="11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nekontrolované šíření nákazy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997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aktuálně hospitalizovaných</a:t>
            </a:r>
            <a:r>
              <a:rPr lang="en-US" u="sng" dirty="0">
                <a:latin typeface="+mj-lt"/>
              </a:rPr>
              <a:t> </a:t>
            </a:r>
            <a:r>
              <a:rPr lang="en-US" u="sng" dirty="0" err="1">
                <a:latin typeface="+mj-lt"/>
              </a:rPr>
              <a:t>na</a:t>
            </a:r>
            <a:r>
              <a:rPr lang="en-US" u="sng" dirty="0">
                <a:latin typeface="+mj-lt"/>
              </a:rPr>
              <a:t> JIP</a:t>
            </a:r>
            <a:endParaRPr lang="cs-CZ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924783" y="304901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JIP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97FCDE3-750D-44E8-975C-7E77DD5F49D6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0B364D7-B9DD-4ACF-A330-0F27E8BA3BF5}"/>
              </a:ext>
            </a:extLst>
          </p:cNvPr>
          <p:cNvSpPr/>
          <p:nvPr/>
        </p:nvSpPr>
        <p:spPr>
          <a:xfrm>
            <a:off x="2999926" y="59050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12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16" name="Obdélník 34">
            <a:extLst>
              <a:ext uri="{FF2B5EF4-FFF2-40B4-BE49-F238E27FC236}">
                <a16:creationId xmlns:a16="http://schemas.microsoft.com/office/drawing/2014/main" id="{10A758A9-D40B-4B7F-8B07-A73E8D4EED72}"/>
              </a:ext>
            </a:extLst>
          </p:cNvPr>
          <p:cNvSpPr/>
          <p:nvPr/>
        </p:nvSpPr>
        <p:spPr>
          <a:xfrm>
            <a:off x="8200670" y="1001503"/>
            <a:ext cx="39995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A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28.12. - snížení pracovních kontaktů na 40 %, školní kontakty na 0 %, snížení jiných kontaktů na 40 %,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snížení základní reprodukce o 10%, školní kontakty na 30 % od 4.1.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</a:t>
            </a:r>
            <a:b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dále nekontrolovaná eskalace epidemie bez opatření (simulace šíření nakažlivějších forem viru, simulace nedodržování opatření) </a:t>
            </a:r>
          </a:p>
        </p:txBody>
      </p:sp>
      <p:sp>
        <p:nvSpPr>
          <p:cNvPr id="17" name="Obdélník 34">
            <a:extLst>
              <a:ext uri="{FF2B5EF4-FFF2-40B4-BE49-F238E27FC236}">
                <a16:creationId xmlns:a16="http://schemas.microsoft.com/office/drawing/2014/main" id="{AD3134CF-04A5-46A6-97BA-A406137FE2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00670" y="321418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B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šíření nakažlivějších forem viru)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30 %, školní kontakty na 0 %, postupné snížení jiných kontaktů na 30 % s dalším efektem opatření přijatých od 1.3. </a:t>
            </a:r>
          </a:p>
        </p:txBody>
      </p:sp>
      <p:sp>
        <p:nvSpPr>
          <p:cNvPr id="19" name="Obdélník 34">
            <a:extLst>
              <a:ext uri="{FF2B5EF4-FFF2-40B4-BE49-F238E27FC236}">
                <a16:creationId xmlns:a16="http://schemas.microsoft.com/office/drawing/2014/main" id="{C639DFA8-B71E-4FE7-9F76-FA4A424103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00670" y="528790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CD6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C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zavedení emergentní mutace)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20 %,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školní kontakty na 0 %, snížení jiných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20 - 25%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 dalším efektem opatření přijatých od 1.3. </a:t>
            </a:r>
          </a:p>
        </p:txBody>
      </p:sp>
      <p:sp>
        <p:nvSpPr>
          <p:cNvPr id="20" name="TextovéPole 19"/>
          <p:cNvSpPr txBox="1"/>
          <p:nvPr/>
        </p:nvSpPr>
        <p:spPr>
          <a:xfrm>
            <a:off x="10348107" y="775170"/>
            <a:ext cx="1515221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Nulová změna nebo rozvolnění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10456748" y="2998737"/>
            <a:ext cx="1515221" cy="43088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Udržení a částečné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ovéPole 21"/>
          <p:cNvSpPr txBox="1"/>
          <p:nvPr/>
        </p:nvSpPr>
        <p:spPr>
          <a:xfrm>
            <a:off x="10456748" y="5072457"/>
            <a:ext cx="1515221" cy="43088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Významné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4755490" y="1679648"/>
            <a:ext cx="2587420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Nepravděpodobný scénář:</a:t>
            </a:r>
            <a:r>
              <a:rPr kumimoji="0" lang="cs-CZ" sz="11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nekontrolované šíření nákazy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931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109" y="3683584"/>
            <a:ext cx="11623781" cy="1583741"/>
          </a:xfrm>
        </p:spPr>
        <p:txBody>
          <a:bodyPr>
            <a:normAutofit/>
          </a:bodyPr>
          <a:lstStyle/>
          <a:p>
            <a:r>
              <a:rPr lang="cs-CZ" sz="5200" b="1" dirty="0"/>
              <a:t>Dlouhodobé predikce zátěže nemocnic</a:t>
            </a:r>
          </a:p>
          <a:p>
            <a:r>
              <a:rPr lang="cs-CZ" sz="3000" b="1" i="1" dirty="0">
                <a:solidFill>
                  <a:srgbClr val="FF0000"/>
                </a:solidFill>
              </a:rPr>
              <a:t>Scénáře kalkulující s rychlým efektem přijatých </a:t>
            </a:r>
            <a:r>
              <a:rPr lang="cs-CZ" sz="3000" b="1" i="1" dirty="0" smtClean="0">
                <a:solidFill>
                  <a:srgbClr val="FF0000"/>
                </a:solidFill>
              </a:rPr>
              <a:t>opatření</a:t>
            </a:r>
            <a:r>
              <a:rPr lang="cs-CZ" sz="3000" b="1" i="1" dirty="0">
                <a:solidFill>
                  <a:srgbClr val="FF0000"/>
                </a:solidFill>
              </a:rPr>
              <a:t> </a:t>
            </a:r>
            <a:r>
              <a:rPr lang="cs-CZ" sz="3000" b="1" i="1" dirty="0" smtClean="0">
                <a:solidFill>
                  <a:srgbClr val="FF0000"/>
                </a:solidFill>
              </a:rPr>
              <a:t>již po 8.3. 2021</a:t>
            </a:r>
          </a:p>
        </p:txBody>
      </p:sp>
      <p:sp>
        <p:nvSpPr>
          <p:cNvPr id="4" name="Obdélník 3"/>
          <p:cNvSpPr/>
          <p:nvPr/>
        </p:nvSpPr>
        <p:spPr>
          <a:xfrm>
            <a:off x="661166" y="5267325"/>
            <a:ext cx="10869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dirty="0">
                <a:solidFill>
                  <a:prstClr val="black"/>
                </a:solidFill>
              </a:rPr>
              <a:t>V této variantě modelů je kalkulována silná změna v populačních trendech již od prvního týdne v březnu</a:t>
            </a:r>
            <a:r>
              <a:rPr lang="cs-CZ" dirty="0" smtClean="0">
                <a:solidFill>
                  <a:prstClr val="black"/>
                </a:solidFill>
              </a:rPr>
              <a:t>,</a:t>
            </a:r>
          </a:p>
          <a:p>
            <a:pPr lvl="0" algn="ctr">
              <a:defRPr/>
            </a:pPr>
            <a:r>
              <a:rPr lang="cs-CZ" dirty="0" smtClean="0">
                <a:solidFill>
                  <a:prstClr val="black"/>
                </a:solidFill>
              </a:rPr>
              <a:t> </a:t>
            </a:r>
            <a:r>
              <a:rPr lang="cs-CZ" dirty="0">
                <a:solidFill>
                  <a:prstClr val="black"/>
                </a:solidFill>
              </a:rPr>
              <a:t>s následným pozitivním dopadem na zátěž nemocnic od cca 14.3. 2021. </a:t>
            </a:r>
          </a:p>
        </p:txBody>
      </p:sp>
    </p:spTree>
    <p:extLst>
      <p:ext uri="{BB962C8B-B14F-4D97-AF65-F5344CB8AC3E}">
        <p14:creationId xmlns:p14="http://schemas.microsoft.com/office/powerpoint/2010/main" val="2545182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41403" y="178376"/>
            <a:ext cx="1188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kern="0" dirty="0">
                <a:solidFill>
                  <a:prstClr val="black"/>
                </a:solidFill>
              </a:rPr>
              <a:t>Dlouhodobější predikce vývoje zátěže nemocnic a zdravotních dopadů: modely kalkulující s rychlým efektem přijatých opatření</a:t>
            </a:r>
          </a:p>
          <a:p>
            <a:pPr lvl="0" algn="ctr">
              <a:defRPr/>
            </a:pPr>
            <a:r>
              <a:rPr lang="cs-CZ" sz="3200" b="1" kern="0" dirty="0">
                <a:solidFill>
                  <a:prstClr val="black"/>
                </a:solidFill>
              </a:rPr>
              <a:t> již od 8.3. 2021</a:t>
            </a:r>
            <a:endParaRPr lang="cs-CZ" sz="3200" b="1" kern="0" dirty="0">
              <a:solidFill>
                <a:prstClr val="black"/>
              </a:solidFill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19203" y="1823935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Obdélník 1"/>
          <p:cNvSpPr/>
          <p:nvPr/>
        </p:nvSpPr>
        <p:spPr>
          <a:xfrm>
            <a:off x="1186296" y="2590711"/>
            <a:ext cx="9505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kern="0" dirty="0">
                <a:solidFill>
                  <a:prstClr val="black"/>
                </a:solidFill>
              </a:rPr>
              <a:t>V této variantě modelů je kalkulována </a:t>
            </a:r>
            <a:r>
              <a:rPr lang="cs-CZ" kern="0" dirty="0" smtClean="0">
                <a:solidFill>
                  <a:prstClr val="black"/>
                </a:solidFill>
              </a:rPr>
              <a:t>relativně rychlá změna </a:t>
            </a:r>
            <a:r>
              <a:rPr lang="cs-CZ" kern="0" dirty="0">
                <a:solidFill>
                  <a:prstClr val="black"/>
                </a:solidFill>
              </a:rPr>
              <a:t>v populačních trendech </a:t>
            </a:r>
            <a:r>
              <a:rPr lang="cs-CZ" kern="0" dirty="0" smtClean="0">
                <a:solidFill>
                  <a:prstClr val="black"/>
                </a:solidFill>
              </a:rPr>
              <a:t>již od počátku března, </a:t>
            </a:r>
            <a:r>
              <a:rPr lang="cs-CZ" kern="0" dirty="0">
                <a:solidFill>
                  <a:prstClr val="black"/>
                </a:solidFill>
              </a:rPr>
              <a:t>s </a:t>
            </a:r>
            <a:r>
              <a:rPr lang="cs-CZ" kern="0" dirty="0" smtClean="0">
                <a:solidFill>
                  <a:prstClr val="black"/>
                </a:solidFill>
              </a:rPr>
              <a:t>pozitivním </a:t>
            </a:r>
            <a:r>
              <a:rPr lang="cs-CZ" kern="0" dirty="0">
                <a:solidFill>
                  <a:prstClr val="black"/>
                </a:solidFill>
              </a:rPr>
              <a:t>dopadem na zátěž nemocnic od cca </a:t>
            </a:r>
            <a:r>
              <a:rPr lang="cs-CZ" kern="0" dirty="0" smtClean="0">
                <a:solidFill>
                  <a:prstClr val="black"/>
                </a:solidFill>
              </a:rPr>
              <a:t>14.3</a:t>
            </a:r>
            <a:r>
              <a:rPr lang="cs-CZ" kern="0" dirty="0">
                <a:solidFill>
                  <a:prstClr val="black"/>
                </a:solidFill>
              </a:rPr>
              <a:t>. 2021</a:t>
            </a:r>
            <a:r>
              <a:rPr lang="cs-CZ" kern="0" dirty="0" smtClean="0">
                <a:solidFill>
                  <a:prstClr val="black"/>
                </a:solidFill>
              </a:rPr>
              <a:t>. Zátěž nemocnic bude pravděpodobně kulminovat až do poloviny března.  </a:t>
            </a:r>
            <a:endParaRPr lang="cs-CZ" kern="0" dirty="0">
              <a:solidFill>
                <a:prstClr val="black"/>
              </a:solidFill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119202" y="3931769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514783" y="4905286"/>
            <a:ext cx="108489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400" b="1" kern="0" dirty="0" smtClean="0">
                <a:solidFill>
                  <a:srgbClr val="C00000"/>
                </a:solidFill>
              </a:rPr>
              <a:t>Vzhledem k stávajícímu populačnímu vývoji epidemie je tato varianta rychlého útlumu zátěže </a:t>
            </a:r>
            <a:r>
              <a:rPr lang="cs-CZ" sz="2400" b="1" u="sng" kern="0" dirty="0" smtClean="0">
                <a:solidFill>
                  <a:srgbClr val="C00000"/>
                </a:solidFill>
              </a:rPr>
              <a:t>významně méně pravděpodobná</a:t>
            </a:r>
            <a:r>
              <a:rPr lang="cs-CZ" sz="2400" b="1" kern="0" dirty="0" smtClean="0">
                <a:solidFill>
                  <a:srgbClr val="C00000"/>
                </a:solidFill>
              </a:rPr>
              <a:t> než modelové scénáře pro pomalý ústup epidemie. Důvodem relativně dlouhodobé zátěže nemocnic je stále vysoký denní počet nově nakažených pacientů z potenciálně zranitelných skupin. </a:t>
            </a:r>
            <a:endParaRPr lang="cs-CZ" sz="2400" b="1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2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41403" y="178376"/>
            <a:ext cx="1188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Dlouhodobější predikce vývoje zátěže nemocnic a zdravotních dopadů: modely kalkulující s rychlým efektem přijatých opatření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již od 8.3. 2021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19203" y="1823935"/>
            <a:ext cx="1640138" cy="455724"/>
          </a:xfrm>
          <a:prstGeom prst="downArrow">
            <a:avLst/>
          </a:prstGeom>
          <a:solidFill>
            <a:srgbClr val="305983"/>
          </a:solidFill>
          <a:ln w="12700" cap="flat" cmpd="sng" algn="ctr">
            <a:solidFill>
              <a:srgbClr val="30598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226241" y="2550863"/>
            <a:ext cx="1982772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Nulová změna nebo rozvolnění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226241" y="4116257"/>
            <a:ext cx="1982772" cy="92333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Udržení a částečné posílení opatření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226241" y="5772182"/>
            <a:ext cx="1982772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Významné posílení opatření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2328419" y="2458530"/>
            <a:ext cx="6975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 pro kontinuální nárůst celkového počtu hospitalizovaných v březnu až k hranici &gt; 14 000, přičemž na JIP reálně hrozí počet až 2 000 hospitalizací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2328419" y="4023924"/>
            <a:ext cx="6975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Kontinuální nárůst celkového počtu hospitalizovaných na počátku března až k hranici &gt; 8 000, od druhé poloviny března postupný sestup. Počty na JIP pravděpodobně překročí hranici 1 600.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2328419" y="5679849"/>
            <a:ext cx="6975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Pokračující nárůst celkového počtu hospitalizovaných na počátku března až k hranici &gt; 8 000, od druhé poloviny března zrychlený sestup. Počty na JIP pravděpodobně nepřekročí hranici 1 600.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9210675" y="2408096"/>
            <a:ext cx="2893807" cy="4247317"/>
          </a:xfrm>
          <a:prstGeom prst="rect">
            <a:avLst/>
          </a:prstGeom>
          <a:solidFill>
            <a:srgbClr val="EAEFF7"/>
          </a:solidFill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této variantě modelů je kalkulována </a:t>
            </a: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silná změna 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populačních trendech již od prvního týdne v březnu, s následným pozitivním dopadem na zátěž nemocnic od cca </a:t>
            </a: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14.3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2021.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Vysoce rizikový scénář A slouží pouze jako referenční modelový popis nekontrolované eskalace epidemie. Vzhledem k přijatým opatřením je tento scénář nepravděpodobný. 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461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4">
            <a:extLst>
              <a:ext uri="{FF2B5EF4-FFF2-40B4-BE49-F238E27FC236}">
                <a16:creationId xmlns:a16="http://schemas.microsoft.com/office/drawing/2014/main" id="{B60B2543-14DB-4D39-81E0-A97A380AFC7E}"/>
              </a:ext>
            </a:extLst>
          </p:cNvPr>
          <p:cNvGraphicFramePr/>
          <p:nvPr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ovéPole 8"/>
          <p:cNvSpPr txBox="1"/>
          <p:nvPr/>
        </p:nvSpPr>
        <p:spPr>
          <a:xfrm>
            <a:off x="405093" y="428942"/>
            <a:ext cx="1138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nově diagnostikovaných mírně klesají</a:t>
            </a:r>
          </a:p>
        </p:txBody>
      </p:sp>
      <p:sp>
        <p:nvSpPr>
          <p:cNvPr id="64" name="Obdélník 63"/>
          <p:cNvSpPr/>
          <p:nvPr/>
        </p:nvSpPr>
        <p:spPr>
          <a:xfrm>
            <a:off x="901603" y="3321650"/>
            <a:ext cx="4647339" cy="400110"/>
          </a:xfrm>
          <a:prstGeom prst="rect">
            <a:avLst/>
          </a:prstGeom>
          <a:solidFill>
            <a:srgbClr val="9E0D34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Aktuální odhad R pro ČR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0,96</a:t>
            </a: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C76F44F0-B718-4463-9C98-D1E4F304AFA9}"/>
              </a:ext>
            </a:extLst>
          </p:cNvPr>
          <p:cNvSpPr txBox="1"/>
          <p:nvPr/>
        </p:nvSpPr>
        <p:spPr>
          <a:xfrm>
            <a:off x="9648302" y="2191639"/>
            <a:ext cx="836689" cy="338554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7EEA352-BB0D-435E-B2E3-CB89C49F036E}"/>
              </a:ext>
            </a:extLst>
          </p:cNvPr>
          <p:cNvSpPr txBox="1"/>
          <p:nvPr/>
        </p:nvSpPr>
        <p:spPr>
          <a:xfrm>
            <a:off x="3612493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9641C40E-C6C4-4668-AEEA-1A2A7AD7A61F}"/>
              </a:ext>
            </a:extLst>
          </p:cNvPr>
          <p:cNvSpPr txBox="1"/>
          <p:nvPr/>
        </p:nvSpPr>
        <p:spPr>
          <a:xfrm>
            <a:off x="5685899" y="2171998"/>
            <a:ext cx="836689" cy="338554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1F148CDE-D215-4146-8263-D72977E77DB8}"/>
              </a:ext>
            </a:extLst>
          </p:cNvPr>
          <p:cNvSpPr txBox="1"/>
          <p:nvPr/>
        </p:nvSpPr>
        <p:spPr>
          <a:xfrm>
            <a:off x="7664243" y="2171998"/>
            <a:ext cx="836689" cy="338554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4D09777D-F7F7-4100-B90B-E8A38F36BD3B}"/>
              </a:ext>
            </a:extLst>
          </p:cNvPr>
          <p:cNvSpPr/>
          <p:nvPr/>
        </p:nvSpPr>
        <p:spPr>
          <a:xfrm>
            <a:off x="3008871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Zahnutá šipka nahoru 25">
            <a:extLst>
              <a:ext uri="{FF2B5EF4-FFF2-40B4-BE49-F238E27FC236}">
                <a16:creationId xmlns:a16="http://schemas.microsoft.com/office/drawing/2014/main" id="{4AA4A7AF-9067-4A97-89F2-F63A205B83F2}"/>
              </a:ext>
            </a:extLst>
          </p:cNvPr>
          <p:cNvSpPr/>
          <p:nvPr/>
        </p:nvSpPr>
        <p:spPr>
          <a:xfrm>
            <a:off x="5079481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Zahnutá šipka nahoru 25">
            <a:extLst>
              <a:ext uri="{FF2B5EF4-FFF2-40B4-BE49-F238E27FC236}">
                <a16:creationId xmlns:a16="http://schemas.microsoft.com/office/drawing/2014/main" id="{F98D6B77-D286-4627-B83C-474B197341BB}"/>
              </a:ext>
            </a:extLst>
          </p:cNvPr>
          <p:cNvSpPr/>
          <p:nvPr/>
        </p:nvSpPr>
        <p:spPr>
          <a:xfrm>
            <a:off x="7132339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Zahnutá šipka nahoru 25">
            <a:extLst>
              <a:ext uri="{FF2B5EF4-FFF2-40B4-BE49-F238E27FC236}">
                <a16:creationId xmlns:a16="http://schemas.microsoft.com/office/drawing/2014/main" id="{BB4636D2-8DD2-4859-9122-DB8AE6DD6C95}"/>
              </a:ext>
            </a:extLst>
          </p:cNvPr>
          <p:cNvSpPr/>
          <p:nvPr/>
        </p:nvSpPr>
        <p:spPr>
          <a:xfrm>
            <a:off x="9165560" y="2261711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Zahnutá šipka nahoru 25">
            <a:extLst>
              <a:ext uri="{FF2B5EF4-FFF2-40B4-BE49-F238E27FC236}">
                <a16:creationId xmlns:a16="http://schemas.microsoft.com/office/drawing/2014/main" id="{C0F50A7D-FEDE-4605-9273-7AB3500A4CB9}"/>
              </a:ext>
            </a:extLst>
          </p:cNvPr>
          <p:cNvSpPr/>
          <p:nvPr/>
        </p:nvSpPr>
        <p:spPr>
          <a:xfrm>
            <a:off x="901603" y="2261624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9D8BD0D1-E26D-4C02-8DED-01D9AC2E2721}"/>
              </a:ext>
            </a:extLst>
          </p:cNvPr>
          <p:cNvSpPr txBox="1"/>
          <p:nvPr/>
        </p:nvSpPr>
        <p:spPr>
          <a:xfrm>
            <a:off x="1623365" y="2171998"/>
            <a:ext cx="836689" cy="338554"/>
          </a:xfrm>
          <a:prstGeom prst="rect">
            <a:avLst/>
          </a:prstGeom>
          <a:solidFill>
            <a:srgbClr val="9A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52" name="Tabulka 4">
            <a:extLst>
              <a:ext uri="{FF2B5EF4-FFF2-40B4-BE49-F238E27FC236}">
                <a16:creationId xmlns:a16="http://schemas.microsoft.com/office/drawing/2014/main" id="{DD94A3DB-F119-41F1-9FC9-20CE0E9C06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059" y="1819596"/>
          <a:ext cx="118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26191376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75428560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640636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544989849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8073876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3592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7 371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8 330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10 695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12 299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11 599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859167"/>
                  </a:ext>
                </a:extLst>
              </a:tr>
            </a:tbl>
          </a:graphicData>
        </a:graphic>
      </p:graphicFrame>
      <p:sp>
        <p:nvSpPr>
          <p:cNvPr id="53" name="Šipka doprava 58">
            <a:extLst>
              <a:ext uri="{FF2B5EF4-FFF2-40B4-BE49-F238E27FC236}">
                <a16:creationId xmlns:a16="http://schemas.microsoft.com/office/drawing/2014/main" id="{C96C5F24-960C-4658-9BB4-A621DED2DD89}"/>
              </a:ext>
            </a:extLst>
          </p:cNvPr>
          <p:cNvSpPr/>
          <p:nvPr/>
        </p:nvSpPr>
        <p:spPr>
          <a:xfrm rot="1225461" flipV="1">
            <a:off x="11028119" y="3682547"/>
            <a:ext cx="521883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4" name="Tabulka 6">
            <a:extLst>
              <a:ext uri="{FF2B5EF4-FFF2-40B4-BE49-F238E27FC236}">
                <a16:creationId xmlns:a16="http://schemas.microsoft.com/office/drawing/2014/main" id="{46456BE7-EE59-4001-B1F8-6A435E14C3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9572" y="2154387"/>
          <a:ext cx="948182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42561082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09467333"/>
                    </a:ext>
                  </a:extLst>
                </a:gridCol>
                <a:gridCol w="1394394">
                  <a:extLst>
                    <a:ext uri="{9D8B030D-6E8A-4147-A177-3AD203B41FA5}">
                      <a16:colId xmlns:a16="http://schemas.microsoft.com/office/drawing/2014/main" val="24360493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90204682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326927315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37649750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55651190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116966130"/>
                    </a:ext>
                  </a:extLst>
                </a:gridCol>
                <a:gridCol w="1411809">
                  <a:extLst>
                    <a:ext uri="{9D8B030D-6E8A-4147-A177-3AD203B41FA5}">
                      <a16:colId xmlns:a16="http://schemas.microsoft.com/office/drawing/2014/main" val="1913619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+5,9 %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+13,0 %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+28,4 %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+15,0 %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-5,7 %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114"/>
                  </a:ext>
                </a:extLst>
              </a:tr>
            </a:tbl>
          </a:graphicData>
        </a:graphic>
      </p:graphicFrame>
      <p:sp>
        <p:nvSpPr>
          <p:cNvPr id="55" name="TextovéPole 54">
            <a:extLst>
              <a:ext uri="{FF2B5EF4-FFF2-40B4-BE49-F238E27FC236}">
                <a16:creationId xmlns:a16="http://schemas.microsoft.com/office/drawing/2014/main" id="{947CB8A9-1BE0-4680-A6A5-CD0B5D669149}"/>
              </a:ext>
            </a:extLst>
          </p:cNvPr>
          <p:cNvSpPr txBox="1"/>
          <p:nvPr/>
        </p:nvSpPr>
        <p:spPr>
          <a:xfrm>
            <a:off x="181394" y="1228562"/>
            <a:ext cx="1962823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28. 1.–3.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6" name="TextovéPole 55">
            <a:extLst>
              <a:ext uri="{FF2B5EF4-FFF2-40B4-BE49-F238E27FC236}">
                <a16:creationId xmlns:a16="http://schemas.microsoft.com/office/drawing/2014/main" id="{A7EFB2AA-15E4-4E9F-B817-135EEFC9CA8F}"/>
              </a:ext>
            </a:extLst>
          </p:cNvPr>
          <p:cNvSpPr txBox="1"/>
          <p:nvPr/>
        </p:nvSpPr>
        <p:spPr>
          <a:xfrm>
            <a:off x="2232994" y="1228562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2.–10.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7" name="TextovéPole 56">
            <a:extLst>
              <a:ext uri="{FF2B5EF4-FFF2-40B4-BE49-F238E27FC236}">
                <a16:creationId xmlns:a16="http://schemas.microsoft.com/office/drawing/2014/main" id="{1F850ECD-6535-435D-8687-DCAA055429DC}"/>
              </a:ext>
            </a:extLst>
          </p:cNvPr>
          <p:cNvSpPr txBox="1"/>
          <p:nvPr/>
        </p:nvSpPr>
        <p:spPr>
          <a:xfrm>
            <a:off x="4200118" y="1222303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11. 2.–17.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8" name="TextovéPole 57">
            <a:extLst>
              <a:ext uri="{FF2B5EF4-FFF2-40B4-BE49-F238E27FC236}">
                <a16:creationId xmlns:a16="http://schemas.microsoft.com/office/drawing/2014/main" id="{FE8E4292-7DDA-4597-B44D-355AFDA63E8C}"/>
              </a:ext>
            </a:extLst>
          </p:cNvPr>
          <p:cNvSpPr txBox="1"/>
          <p:nvPr/>
        </p:nvSpPr>
        <p:spPr>
          <a:xfrm>
            <a:off x="6164255" y="1222303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18. 2.–24. 2.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0" name="TextovéPole 59">
            <a:extLst>
              <a:ext uri="{FF2B5EF4-FFF2-40B4-BE49-F238E27FC236}">
                <a16:creationId xmlns:a16="http://schemas.microsoft.com/office/drawing/2014/main" id="{58F177E6-81C7-48E9-BB87-26FE17AF8350}"/>
              </a:ext>
            </a:extLst>
          </p:cNvPr>
          <p:cNvSpPr txBox="1"/>
          <p:nvPr/>
        </p:nvSpPr>
        <p:spPr>
          <a:xfrm>
            <a:off x="8144612" y="1221894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25. 2.–3. 3.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3" name="TextovéPole 62">
            <a:extLst>
              <a:ext uri="{FF2B5EF4-FFF2-40B4-BE49-F238E27FC236}">
                <a16:creationId xmlns:a16="http://schemas.microsoft.com/office/drawing/2014/main" id="{6D9904B2-4E4D-4862-AD60-FABCD83A98F1}"/>
              </a:ext>
            </a:extLst>
          </p:cNvPr>
          <p:cNvSpPr txBox="1"/>
          <p:nvPr/>
        </p:nvSpPr>
        <p:spPr>
          <a:xfrm>
            <a:off x="10108749" y="1234219"/>
            <a:ext cx="1867988" cy="58477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Průměrný záchyt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3.–10. 3.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4784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aktuálně hospitalizovaných</a:t>
            </a:r>
            <a:endParaRPr lang="cs-CZ" dirty="0"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81953E-570E-4182-9AFA-D9A699C6849D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2999926" y="59050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533651" y="304901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</a:p>
        </p:txBody>
      </p:sp>
      <p:sp>
        <p:nvSpPr>
          <p:cNvPr id="24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13" name="Obdélník 34">
            <a:extLst>
              <a:ext uri="{FF2B5EF4-FFF2-40B4-BE49-F238E27FC236}">
                <a16:creationId xmlns:a16="http://schemas.microsoft.com/office/drawing/2014/main" id="{10A758A9-D40B-4B7F-8B07-A73E8D4EED72}"/>
              </a:ext>
            </a:extLst>
          </p:cNvPr>
          <p:cNvSpPr/>
          <p:nvPr/>
        </p:nvSpPr>
        <p:spPr>
          <a:xfrm>
            <a:off x="8200670" y="1001503"/>
            <a:ext cx="39995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A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28.12. - snížení pracovních kontaktů na 40 %, školní kontakty na 0 %, snížení jiných kontaktů na 40 %,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snížení základní reprodukce o 10%, školní kontakty na 30 % od 4.1.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</a:t>
            </a:r>
            <a:b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dále nekontrolovaná eskalace epidemie bez opatření (simulace šíření nakažlivějších forem viru, simulace nedodržování opatření) </a:t>
            </a:r>
          </a:p>
        </p:txBody>
      </p:sp>
      <p:sp>
        <p:nvSpPr>
          <p:cNvPr id="14" name="Obdélník 34">
            <a:extLst>
              <a:ext uri="{FF2B5EF4-FFF2-40B4-BE49-F238E27FC236}">
                <a16:creationId xmlns:a16="http://schemas.microsoft.com/office/drawing/2014/main" id="{AD3134CF-04A5-46A6-97BA-A406137FE2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00670" y="321418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B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šíření nakažlivějších forem viru)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30 %, školní kontakty na 0 %, postupné snížení jiných kontaktů na 30 % s dalším efektem opatření přijatých od 1.3. </a:t>
            </a:r>
          </a:p>
        </p:txBody>
      </p:sp>
      <p:sp>
        <p:nvSpPr>
          <p:cNvPr id="15" name="Obdélník 34">
            <a:extLst>
              <a:ext uri="{FF2B5EF4-FFF2-40B4-BE49-F238E27FC236}">
                <a16:creationId xmlns:a16="http://schemas.microsoft.com/office/drawing/2014/main" id="{C639DFA8-B71E-4FE7-9F76-FA4A424103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00670" y="528790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CD6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C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zavedení emergentní mutace)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20 %,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školní kontakty na 0 %, snížení jiných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20 - 25%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 dalším efektem opatření přijatých od 1.3. 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10348107" y="775170"/>
            <a:ext cx="1515221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Nulová změna nebo rozvolnění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10456748" y="2998737"/>
            <a:ext cx="1515221" cy="43088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Udržení a částečné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10456748" y="5072457"/>
            <a:ext cx="1515221" cy="43088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Významné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4866326" y="1464204"/>
            <a:ext cx="2587420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Nepravděpodobný scénář:</a:t>
            </a:r>
            <a:r>
              <a:rPr kumimoji="0" lang="cs-CZ" sz="11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nekontrolované šíření nákazy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128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Predikovaný počet </a:t>
            </a:r>
            <a:r>
              <a:rPr lang="cs-CZ" u="sng" dirty="0">
                <a:latin typeface="+mj-lt"/>
              </a:rPr>
              <a:t>aktuálně hospitalizovaných</a:t>
            </a:r>
            <a:r>
              <a:rPr lang="en-US" u="sng" dirty="0">
                <a:latin typeface="+mj-lt"/>
              </a:rPr>
              <a:t> </a:t>
            </a:r>
            <a:r>
              <a:rPr lang="en-US" u="sng" dirty="0" err="1">
                <a:latin typeface="+mj-lt"/>
              </a:rPr>
              <a:t>na</a:t>
            </a:r>
            <a:r>
              <a:rPr lang="en-US" u="sng" dirty="0">
                <a:latin typeface="+mj-lt"/>
              </a:rPr>
              <a:t> JIP</a:t>
            </a:r>
            <a:endParaRPr lang="cs-CZ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924783" y="304901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JIP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97FCDE3-750D-44E8-975C-7E77DD5F49D6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0B364D7-B9DD-4ACF-A330-0F27E8BA3BF5}"/>
              </a:ext>
            </a:extLst>
          </p:cNvPr>
          <p:cNvSpPr/>
          <p:nvPr/>
        </p:nvSpPr>
        <p:spPr>
          <a:xfrm>
            <a:off x="2999926" y="59050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scénář:</a:t>
            </a:r>
          </a:p>
        </p:txBody>
      </p:sp>
      <p:sp>
        <p:nvSpPr>
          <p:cNvPr id="12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13" name="Obdélník 34">
            <a:extLst>
              <a:ext uri="{FF2B5EF4-FFF2-40B4-BE49-F238E27FC236}">
                <a16:creationId xmlns:a16="http://schemas.microsoft.com/office/drawing/2014/main" id="{10A758A9-D40B-4B7F-8B07-A73E8D4EED72}"/>
              </a:ext>
            </a:extLst>
          </p:cNvPr>
          <p:cNvSpPr/>
          <p:nvPr/>
        </p:nvSpPr>
        <p:spPr>
          <a:xfrm>
            <a:off x="8200670" y="1001503"/>
            <a:ext cx="39995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A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28.12. - snížení pracovních kontaktů na 40 %, školní kontakty na 0 %, snížení jiných kontaktů na 40 %,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snížení základní reprodukce o 10%, školní kontakty na 30 % od 4.1.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</a:t>
            </a:r>
            <a:b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dále nekontrolovaná eskalace epidemie bez opatření (simulace šíření nakažlivějších forem viru, simulace nedodržování opatření) </a:t>
            </a:r>
          </a:p>
        </p:txBody>
      </p:sp>
      <p:sp>
        <p:nvSpPr>
          <p:cNvPr id="14" name="Obdélník 34">
            <a:extLst>
              <a:ext uri="{FF2B5EF4-FFF2-40B4-BE49-F238E27FC236}">
                <a16:creationId xmlns:a16="http://schemas.microsoft.com/office/drawing/2014/main" id="{AD3134CF-04A5-46A6-97BA-A406137FE2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00670" y="321418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B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šíření nakažlivějších forem viru)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30 %, školní kontakty na 0 %, postupné snížení jiných kontaktů na 30 % s dalším efektem opatření přijatých od 1.3. </a:t>
            </a:r>
          </a:p>
        </p:txBody>
      </p:sp>
      <p:sp>
        <p:nvSpPr>
          <p:cNvPr id="15" name="Obdélník 34">
            <a:extLst>
              <a:ext uri="{FF2B5EF4-FFF2-40B4-BE49-F238E27FC236}">
                <a16:creationId xmlns:a16="http://schemas.microsoft.com/office/drawing/2014/main" id="{C639DFA8-B71E-4FE7-9F76-FA4A424103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200670" y="5287901"/>
            <a:ext cx="3999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CD6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 C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25.1. - zvýšení základní reprodukce o 70 % (simulace zavedení emergentní mutace)</a:t>
            </a:r>
          </a:p>
          <a:p>
            <a:pPr marL="257175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Efekt opatření od 1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snížení pracovních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20 %,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školní kontakty na 0 %, snížení jiných kontaktů na </a:t>
            </a:r>
            <a:r>
              <a:rPr kumimoji="0" lang="cs-CZ" sz="12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20 - 25% </a:t>
            </a:r>
            <a:r>
              <a:rPr kumimoji="0" lang="cs-CZ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 dalším efektem opatření přijatých od 1.3. </a:t>
            </a:r>
          </a:p>
        </p:txBody>
      </p:sp>
      <p:sp>
        <p:nvSpPr>
          <p:cNvPr id="20" name="TextovéPole 19"/>
          <p:cNvSpPr txBox="1"/>
          <p:nvPr/>
        </p:nvSpPr>
        <p:spPr>
          <a:xfrm>
            <a:off x="10348107" y="775170"/>
            <a:ext cx="1515221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Nulová změna nebo rozvolnění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10456748" y="2998737"/>
            <a:ext cx="1515221" cy="43088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Udržení a částečné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ovéPole 21"/>
          <p:cNvSpPr txBox="1"/>
          <p:nvPr/>
        </p:nvSpPr>
        <p:spPr>
          <a:xfrm>
            <a:off x="10456748" y="5072457"/>
            <a:ext cx="1515221" cy="43088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Významné posílení opatření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ovéPole 15"/>
          <p:cNvSpPr txBox="1"/>
          <p:nvPr/>
        </p:nvSpPr>
        <p:spPr>
          <a:xfrm>
            <a:off x="4792435" y="1944494"/>
            <a:ext cx="2587420" cy="43088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Nepravděpodobný scénář:</a:t>
            </a:r>
            <a:r>
              <a:rPr kumimoji="0" lang="cs-CZ" sz="110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nekontrolované šíření nákazy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880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140532"/>
          </a:xfrm>
        </p:spPr>
        <p:txBody>
          <a:bodyPr>
            <a:normAutofit/>
          </a:bodyPr>
          <a:lstStyle/>
          <a:p>
            <a:r>
              <a:rPr lang="cs-CZ" sz="5200" b="1" dirty="0" smtClean="0"/>
              <a:t>Krátkodobé predikce zátěže nemocnic</a:t>
            </a:r>
          </a:p>
          <a:p>
            <a:r>
              <a:rPr lang="cs-CZ" sz="5200" i="1" dirty="0" smtClean="0"/>
              <a:t>Verifikace modelů k 11.3. 2021</a:t>
            </a:r>
            <a:endParaRPr lang="cs-CZ" sz="5200" i="1" dirty="0"/>
          </a:p>
        </p:txBody>
      </p:sp>
    </p:spTree>
    <p:extLst>
      <p:ext uri="{BB962C8B-B14F-4D97-AF65-F5344CB8AC3E}">
        <p14:creationId xmlns:p14="http://schemas.microsoft.com/office/powerpoint/2010/main" val="420240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aoblený obdélník 5"/>
          <p:cNvSpPr/>
          <p:nvPr/>
        </p:nvSpPr>
        <p:spPr>
          <a:xfrm>
            <a:off x="308970" y="144795"/>
            <a:ext cx="10786382" cy="5732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Krátkodobé predikce potenciálního rizika: celkový počet hospitalizací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0EC32A99-42BE-4940-9598-96DD1BD4CA66}"/>
              </a:ext>
            </a:extLst>
          </p:cNvPr>
          <p:cNvSpPr txBox="1"/>
          <p:nvPr/>
        </p:nvSpPr>
        <p:spPr>
          <a:xfrm>
            <a:off x="276126" y="834075"/>
            <a:ext cx="191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Česká republika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/>
        </p:nvSpPr>
        <p:spPr>
          <a:xfrm rot="16200000">
            <a:off x="-1409759" y="3653089"/>
            <a:ext cx="357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Skutečný a predikovaný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pacientů na lůžku v daný den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Skupina 27">
            <a:extLst>
              <a:ext uri="{FF2B5EF4-FFF2-40B4-BE49-F238E27FC236}">
                <a16:creationId xmlns:a16="http://schemas.microsoft.com/office/drawing/2014/main" id="{4E5A0889-8AFA-4629-94B0-900D48666510}"/>
              </a:ext>
            </a:extLst>
          </p:cNvPr>
          <p:cNvGrpSpPr/>
          <p:nvPr/>
        </p:nvGrpSpPr>
        <p:grpSpPr>
          <a:xfrm>
            <a:off x="6761972" y="960166"/>
            <a:ext cx="5397662" cy="951327"/>
            <a:chOff x="6462419" y="1469144"/>
            <a:chExt cx="5397662" cy="951327"/>
          </a:xfrm>
        </p:grpSpPr>
        <p:cxnSp>
          <p:nvCxnSpPr>
            <p:cNvPr id="29" name="Straight Connector 33">
              <a:extLst>
                <a:ext uri="{FF2B5EF4-FFF2-40B4-BE49-F238E27FC236}">
                  <a16:creationId xmlns:a16="http://schemas.microsoft.com/office/drawing/2014/main" id="{0795BD6D-8565-489C-9B85-3CA018E2F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103" y="1469144"/>
              <a:ext cx="0" cy="9513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4">
              <a:extLst>
                <a:ext uri="{FF2B5EF4-FFF2-40B4-BE49-F238E27FC236}">
                  <a16:creationId xmlns:a16="http://schemas.microsoft.com/office/drawing/2014/main" id="{2C441BBC-C381-4FA8-AF35-F6754043A87A}"/>
                </a:ext>
              </a:extLst>
            </p:cNvPr>
            <p:cNvCxnSpPr>
              <a:cxnSpLocks/>
            </p:cNvCxnSpPr>
            <p:nvPr/>
          </p:nvCxnSpPr>
          <p:spPr>
            <a:xfrm>
              <a:off x="6462419" y="1469144"/>
              <a:ext cx="350239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7">
              <a:extLst>
                <a:ext uri="{FF2B5EF4-FFF2-40B4-BE49-F238E27FC236}">
                  <a16:creationId xmlns:a16="http://schemas.microsoft.com/office/drawing/2014/main" id="{3B4A904C-0978-4AAB-A720-8833584345AE}"/>
                </a:ext>
              </a:extLst>
            </p:cNvPr>
            <p:cNvSpPr txBox="1"/>
            <p:nvPr/>
          </p:nvSpPr>
          <p:spPr>
            <a:xfrm>
              <a:off x="6477789" y="1558500"/>
              <a:ext cx="5382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Predikce</a:t>
              </a:r>
              <a:r>
                <a:rPr kumimoji="0" lang="cs-CZ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počtu hospitalizovaných pacientů na základě modelů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při parametrech nemoci z období 11/2020–02/2021 pro různé </a:t>
              </a:r>
              <a:r>
                <a:rPr kumimoji="0" lang="cs-CZ" sz="14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scénáře</a:t>
              </a:r>
              <a:endPara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Skupina 41">
            <a:extLst>
              <a:ext uri="{FF2B5EF4-FFF2-40B4-BE49-F238E27FC236}">
                <a16:creationId xmlns:a16="http://schemas.microsoft.com/office/drawing/2014/main" id="{49262186-E45B-4BF1-9D9A-F8A337C3FCE1}"/>
              </a:ext>
            </a:extLst>
          </p:cNvPr>
          <p:cNvGrpSpPr/>
          <p:nvPr/>
        </p:nvGrpSpPr>
        <p:grpSpPr>
          <a:xfrm>
            <a:off x="10113164" y="3365106"/>
            <a:ext cx="1888984" cy="3385542"/>
            <a:chOff x="10270650" y="3526984"/>
            <a:chExt cx="1888984" cy="3385542"/>
          </a:xfrm>
        </p:grpSpPr>
        <p:cxnSp>
          <p:nvCxnSpPr>
            <p:cNvPr id="44" name="Přímá spojnice 43">
              <a:extLst>
                <a:ext uri="{FF2B5EF4-FFF2-40B4-BE49-F238E27FC236}">
                  <a16:creationId xmlns:a16="http://schemas.microsoft.com/office/drawing/2014/main" id="{13D53C13-5FB2-417D-A6D5-83CF143B26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70650" y="4094718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římá spojnice 44">
              <a:extLst>
                <a:ext uri="{FF2B5EF4-FFF2-40B4-BE49-F238E27FC236}">
                  <a16:creationId xmlns:a16="http://schemas.microsoft.com/office/drawing/2014/main" id="{17CCDECC-CBA2-478B-9341-666661CE29F9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796" y="5403216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bdélník 45">
              <a:extLst>
                <a:ext uri="{FF2B5EF4-FFF2-40B4-BE49-F238E27FC236}">
                  <a16:creationId xmlns:a16="http://schemas.microsoft.com/office/drawing/2014/main" id="{BF090220-B855-47F7-9F37-82D3829B3287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ovéPole 46">
              <a:extLst>
                <a:ext uri="{FF2B5EF4-FFF2-40B4-BE49-F238E27FC236}">
                  <a16:creationId xmlns:a16="http://schemas.microsoft.com/office/drawing/2014/main" id="{C548E92B-AFE4-4BF8-B9EB-002D5E319F2E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3385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</a:t>
              </a:r>
              <a:r>
                <a:rPr kumimoji="0" lang="cs-CZ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Rizikový scénář, pokračující, dále nelimitovaný, růst epidemie (stávající hodnota R = 1,2)</a:t>
              </a: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Scénář udržení a částečného posílení opatření </a:t>
              </a: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</a:t>
              </a: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Přímá spojnice 47">
              <a:extLst>
                <a:ext uri="{FF2B5EF4-FFF2-40B4-BE49-F238E27FC236}">
                  <a16:creationId xmlns:a16="http://schemas.microsoft.com/office/drawing/2014/main" id="{4D13EFBE-83F5-4C3E-BCE3-3F691B753FA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0650" y="620606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ovéPole 18"/>
          <p:cNvSpPr txBox="1"/>
          <p:nvPr/>
        </p:nvSpPr>
        <p:spPr>
          <a:xfrm>
            <a:off x="1434424" y="2019722"/>
            <a:ext cx="51116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Potenciální riziko &gt; 10 000 hospitalizací do 2 – 3 týdnů*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Přímá spojnice se šipkou 19"/>
          <p:cNvCxnSpPr/>
          <p:nvPr/>
        </p:nvCxnSpPr>
        <p:spPr>
          <a:xfrm flipH="1" flipV="1">
            <a:off x="1261000" y="2776528"/>
            <a:ext cx="8488218" cy="2770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1">
            <a:extLst>
              <a:ext uri="{FF2B5EF4-FFF2-40B4-BE49-F238E27FC236}">
                <a16:creationId xmlns:a16="http://schemas.microsoft.com/office/drawing/2014/main" id="{EFD3DBCC-0951-4CCC-9F48-5D93B20D724A}"/>
              </a:ext>
            </a:extLst>
          </p:cNvPr>
          <p:cNvSpPr txBox="1"/>
          <p:nvPr/>
        </p:nvSpPr>
        <p:spPr>
          <a:xfrm>
            <a:off x="1355211" y="2356001"/>
            <a:ext cx="577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Vysoce rizikový scénář kalkulující s omezeným dopadem přijatých opatření.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slouží jako orientační varování pro přípravu a mobilizaci kapacit nemocniční péče.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Chart 11">
            <a:extLst>
              <a:ext uri="{FF2B5EF4-FFF2-40B4-BE49-F238E27FC236}">
                <a16:creationId xmlns:a16="http://schemas.microsoft.com/office/drawing/2014/main" id="{EECF08DB-855B-4B7A-A6AB-BF07E05B3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5158881"/>
              </p:ext>
            </p:extLst>
          </p:nvPr>
        </p:nvGraphicFramePr>
        <p:xfrm>
          <a:off x="602504" y="1554510"/>
          <a:ext cx="9322487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85200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aoblený obdélník 5"/>
          <p:cNvSpPr/>
          <p:nvPr/>
        </p:nvSpPr>
        <p:spPr>
          <a:xfrm>
            <a:off x="308970" y="144795"/>
            <a:ext cx="11243252" cy="5179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Krátkodobé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potenciálního rizika: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pacientů vyžadujících intenzivní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péči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EFD3DBCC-0951-4CCC-9F48-5D93B20D724A}"/>
              </a:ext>
            </a:extLst>
          </p:cNvPr>
          <p:cNvSpPr txBox="1"/>
          <p:nvPr/>
        </p:nvSpPr>
        <p:spPr>
          <a:xfrm>
            <a:off x="1557888" y="3083478"/>
            <a:ext cx="577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Vysoce rizikový scénář kalkulující s omezeným dopadem přijatých opatření.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slouží jako orientační varování pro přípravu a mobilizaci kapacit nemocniční péče.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E2C3FC85-5B97-4743-AB77-4865DE88F231}"/>
              </a:ext>
            </a:extLst>
          </p:cNvPr>
          <p:cNvSpPr txBox="1"/>
          <p:nvPr/>
        </p:nvSpPr>
        <p:spPr>
          <a:xfrm>
            <a:off x="308971" y="1003173"/>
            <a:ext cx="172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Česká republika</a:t>
            </a:r>
          </a:p>
        </p:txBody>
      </p: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1E36EAA6-C4E8-4F61-8C7E-179133674960}"/>
              </a:ext>
            </a:extLst>
          </p:cNvPr>
          <p:cNvGrpSpPr/>
          <p:nvPr/>
        </p:nvGrpSpPr>
        <p:grpSpPr>
          <a:xfrm>
            <a:off x="6748158" y="1144894"/>
            <a:ext cx="5397662" cy="951327"/>
            <a:chOff x="6462419" y="1469144"/>
            <a:chExt cx="5397662" cy="951327"/>
          </a:xfrm>
        </p:grpSpPr>
        <p:cxnSp>
          <p:nvCxnSpPr>
            <p:cNvPr id="22" name="Straight Connector 33">
              <a:extLst>
                <a:ext uri="{FF2B5EF4-FFF2-40B4-BE49-F238E27FC236}">
                  <a16:creationId xmlns:a16="http://schemas.microsoft.com/office/drawing/2014/main" id="{CC22ECAE-4360-43DF-89FF-3222EEC55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103" y="1469144"/>
              <a:ext cx="0" cy="9513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4">
              <a:extLst>
                <a:ext uri="{FF2B5EF4-FFF2-40B4-BE49-F238E27FC236}">
                  <a16:creationId xmlns:a16="http://schemas.microsoft.com/office/drawing/2014/main" id="{E2F149F2-E547-4511-8D4B-E14022C52294}"/>
                </a:ext>
              </a:extLst>
            </p:cNvPr>
            <p:cNvCxnSpPr>
              <a:cxnSpLocks/>
            </p:cNvCxnSpPr>
            <p:nvPr/>
          </p:nvCxnSpPr>
          <p:spPr>
            <a:xfrm>
              <a:off x="6462419" y="1469144"/>
              <a:ext cx="350239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1828E70E-6E25-4EA2-8BDE-45DCD8CA5F57}"/>
                </a:ext>
              </a:extLst>
            </p:cNvPr>
            <p:cNvSpPr txBox="1"/>
            <p:nvPr/>
          </p:nvSpPr>
          <p:spPr>
            <a:xfrm>
              <a:off x="6477788" y="1558500"/>
              <a:ext cx="53822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Predikce</a:t>
              </a:r>
              <a:r>
                <a:rPr kumimoji="0" lang="cs-CZ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počtu hospitalizovaných pacientů na základě modelů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při parametrech nemoci z období 11/2020–02/2021 pro různé </a:t>
              </a:r>
              <a:r>
                <a:rPr kumimoji="0" lang="cs-CZ" sz="14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scénáře</a:t>
              </a:r>
              <a:endPara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49262186-E45B-4BF1-9D9A-F8A337C3FCE1}"/>
              </a:ext>
            </a:extLst>
          </p:cNvPr>
          <p:cNvGrpSpPr/>
          <p:nvPr/>
        </p:nvGrpSpPr>
        <p:grpSpPr>
          <a:xfrm>
            <a:off x="10147889" y="2783099"/>
            <a:ext cx="1888984" cy="3600986"/>
            <a:chOff x="10270650" y="3526984"/>
            <a:chExt cx="1888984" cy="3600986"/>
          </a:xfrm>
        </p:grpSpPr>
        <p:cxnSp>
          <p:nvCxnSpPr>
            <p:cNvPr id="31" name="Přímá spojnice 30">
              <a:extLst>
                <a:ext uri="{FF2B5EF4-FFF2-40B4-BE49-F238E27FC236}">
                  <a16:creationId xmlns:a16="http://schemas.microsoft.com/office/drawing/2014/main" id="{13D53C13-5FB2-417D-A6D5-83CF143B26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70650" y="4094718"/>
              <a:ext cx="360000" cy="0"/>
            </a:xfrm>
            <a:prstGeom prst="line">
              <a:avLst/>
            </a:prstGeom>
            <a:ln w="28575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římá spojnice 31">
              <a:extLst>
                <a:ext uri="{FF2B5EF4-FFF2-40B4-BE49-F238E27FC236}">
                  <a16:creationId xmlns:a16="http://schemas.microsoft.com/office/drawing/2014/main" id="{17CCDECC-CBA2-478B-9341-666661CE29F9}"/>
                </a:ext>
              </a:extLst>
            </p:cNvPr>
            <p:cNvCxnSpPr>
              <a:cxnSpLocks/>
            </p:cNvCxnSpPr>
            <p:nvPr/>
          </p:nvCxnSpPr>
          <p:spPr>
            <a:xfrm>
              <a:off x="10304415" y="5599986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bdélník 32">
              <a:extLst>
                <a:ext uri="{FF2B5EF4-FFF2-40B4-BE49-F238E27FC236}">
                  <a16:creationId xmlns:a16="http://schemas.microsoft.com/office/drawing/2014/main" id="{BF090220-B855-47F7-9F37-82D3829B3287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ovéPole 33">
              <a:extLst>
                <a:ext uri="{FF2B5EF4-FFF2-40B4-BE49-F238E27FC236}">
                  <a16:creationId xmlns:a16="http://schemas.microsoft.com/office/drawing/2014/main" id="{C548E92B-AFE4-4BF8-B9EB-002D5E319F2E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</a:t>
              </a:r>
              <a:r>
                <a:rPr kumimoji="0" lang="cs-CZ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Rizikové scénáře, pokračující, dále nelimitovaný, růst epidemie (reprodukce R = 1,2 až &gt; 1,3)</a:t>
              </a: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Scénář udržení a částečného posílení opatření </a:t>
              </a: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</a:t>
              </a: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" name="Přímá spojnice 35">
              <a:extLst>
                <a:ext uri="{FF2B5EF4-FFF2-40B4-BE49-F238E27FC236}">
                  <a16:creationId xmlns:a16="http://schemas.microsoft.com/office/drawing/2014/main" id="{4D13EFBE-83F5-4C3E-BCE3-3F691B753FAF}"/>
                </a:ext>
              </a:extLst>
            </p:cNvPr>
            <p:cNvCxnSpPr>
              <a:cxnSpLocks/>
            </p:cNvCxnSpPr>
            <p:nvPr/>
          </p:nvCxnSpPr>
          <p:spPr>
            <a:xfrm>
              <a:off x="10302269" y="6436303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ovéPole 36"/>
          <p:cNvSpPr txBox="1"/>
          <p:nvPr/>
        </p:nvSpPr>
        <p:spPr>
          <a:xfrm>
            <a:off x="1504196" y="2659306"/>
            <a:ext cx="54217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Potenciální riziko &gt; 2 000 hospitalizací na </a:t>
            </a:r>
            <a:r>
              <a:rPr kumimoji="0" lang="cs-CZ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</a:t>
            </a:r>
            <a:r>
              <a:rPr kumimoji="0" lang="cs-CZ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 do 2 – 3 týdnů *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Přímá spojnice se šipkou 37"/>
          <p:cNvCxnSpPr/>
          <p:nvPr/>
        </p:nvCxnSpPr>
        <p:spPr>
          <a:xfrm flipH="1" flipV="1">
            <a:off x="1395958" y="3101877"/>
            <a:ext cx="8488218" cy="2770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/>
        </p:nvSpPr>
        <p:spPr>
          <a:xfrm rot="16200000">
            <a:off x="-1347629" y="3832435"/>
            <a:ext cx="357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Skutečný a predikovaný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pacientů na lůžku JIP v daný den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Přímá spojnice 25">
            <a:extLst>
              <a:ext uri="{FF2B5EF4-FFF2-40B4-BE49-F238E27FC236}">
                <a16:creationId xmlns:a16="http://schemas.microsoft.com/office/drawing/2014/main" id="{13D53C13-5FB2-417D-A6D5-83CF143B2642}"/>
              </a:ext>
            </a:extLst>
          </p:cNvPr>
          <p:cNvCxnSpPr>
            <a:cxnSpLocks/>
          </p:cNvCxnSpPr>
          <p:nvPr/>
        </p:nvCxnSpPr>
        <p:spPr>
          <a:xfrm>
            <a:off x="10176238" y="3584284"/>
            <a:ext cx="36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hart 11">
            <a:extLst>
              <a:ext uri="{FF2B5EF4-FFF2-40B4-BE49-F238E27FC236}">
                <a16:creationId xmlns:a16="http://schemas.microsoft.com/office/drawing/2014/main" id="{27A69E5F-8F44-411E-8B21-09211810E4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465825"/>
              </p:ext>
            </p:extLst>
          </p:nvPr>
        </p:nvGraphicFramePr>
        <p:xfrm>
          <a:off x="721411" y="1891795"/>
          <a:ext cx="9322487" cy="4527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1269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60" y="103163"/>
            <a:ext cx="11537512" cy="1951268"/>
          </a:xfrm>
        </p:spPr>
        <p:txBody>
          <a:bodyPr>
            <a:normAutofit/>
          </a:bodyPr>
          <a:lstStyle/>
          <a:p>
            <a:r>
              <a:rPr lang="cs-CZ" sz="3600" b="1" dirty="0"/>
              <a:t>Rizikový vývoj epidemie významně  zvyšuje zátěž nemocnic, které se v zatížených regionech dostávají na limit  kapacit zejména v intenzivní péči. 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157742" y="3065322"/>
            <a:ext cx="11619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mnoha regionech je pro kapacity limitující dostupnost personálu. Funkční lůžko na intenzivní péči vyžaduje vysoce erudovaný personál. Zátěž nemocnic dále zvyšuje fakt, že 20 – 25% pacientů vyléčených z COVID vyžaduje pokračující nemocniční péči, včetně péče vysoce intenzivní.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343961" y="2161361"/>
            <a:ext cx="1246909" cy="52320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343959" y="5881869"/>
            <a:ext cx="1246909" cy="52320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937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32818" y="1"/>
            <a:ext cx="11038993" cy="896492"/>
          </a:xfrm>
        </p:spPr>
        <p:txBody>
          <a:bodyPr/>
          <a:lstStyle/>
          <a:p>
            <a:r>
              <a:rPr lang="cs-CZ" sz="2800" dirty="0"/>
              <a:t>Národní dispečink lůžkové péče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448799" y="2400085"/>
            <a:ext cx="23940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Obsazená akutní lůžka C+ pacienty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11.3.2021 16:14</a:t>
            </a: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1 774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6" name="Tabulka 5"/>
          <p:cNvGraphicFramePr>
            <a:graphicFrameLocks noGrp="1"/>
          </p:cNvGraphicFramePr>
          <p:nvPr>
            <p:extLst/>
          </p:nvPr>
        </p:nvGraphicFramePr>
        <p:xfrm>
          <a:off x="332817" y="1022464"/>
          <a:ext cx="9093815" cy="5310628"/>
        </p:xfrm>
        <a:graphic>
          <a:graphicData uri="http://schemas.openxmlformats.org/drawingml/2006/table">
            <a:tbl>
              <a:tblPr/>
              <a:tblGrid>
                <a:gridCol w="1949410">
                  <a:extLst>
                    <a:ext uri="{9D8B030D-6E8A-4147-A177-3AD203B41FA5}">
                      <a16:colId xmlns:a16="http://schemas.microsoft.com/office/drawing/2014/main" val="1537637101"/>
                    </a:ext>
                  </a:extLst>
                </a:gridCol>
                <a:gridCol w="1237721">
                  <a:extLst>
                    <a:ext uri="{9D8B030D-6E8A-4147-A177-3AD203B41FA5}">
                      <a16:colId xmlns:a16="http://schemas.microsoft.com/office/drawing/2014/main" val="1751789799"/>
                    </a:ext>
                  </a:extLst>
                </a:gridCol>
                <a:gridCol w="1144892">
                  <a:extLst>
                    <a:ext uri="{9D8B030D-6E8A-4147-A177-3AD203B41FA5}">
                      <a16:colId xmlns:a16="http://schemas.microsoft.com/office/drawing/2014/main" val="3652843136"/>
                    </a:ext>
                  </a:extLst>
                </a:gridCol>
                <a:gridCol w="1100197">
                  <a:extLst>
                    <a:ext uri="{9D8B030D-6E8A-4147-A177-3AD203B41FA5}">
                      <a16:colId xmlns:a16="http://schemas.microsoft.com/office/drawing/2014/main" val="3357533980"/>
                    </a:ext>
                  </a:extLst>
                </a:gridCol>
                <a:gridCol w="1320237">
                  <a:extLst>
                    <a:ext uri="{9D8B030D-6E8A-4147-A177-3AD203B41FA5}">
                      <a16:colId xmlns:a16="http://schemas.microsoft.com/office/drawing/2014/main" val="4157802132"/>
                    </a:ext>
                  </a:extLst>
                </a:gridCol>
                <a:gridCol w="1320237">
                  <a:extLst>
                    <a:ext uri="{9D8B030D-6E8A-4147-A177-3AD203B41FA5}">
                      <a16:colId xmlns:a16="http://schemas.microsoft.com/office/drawing/2014/main" val="2263316157"/>
                    </a:ext>
                  </a:extLst>
                </a:gridCol>
                <a:gridCol w="1021121">
                  <a:extLst>
                    <a:ext uri="{9D8B030D-6E8A-4147-A177-3AD203B41FA5}">
                      <a16:colId xmlns:a16="http://schemas.microsoft.com/office/drawing/2014/main" val="2303555825"/>
                    </a:ext>
                  </a:extLst>
                </a:gridCol>
              </a:tblGrid>
              <a:tr h="228084">
                <a:tc gridSpan="7"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Přehled kapacit akutních lůžek (ARO + JIP) v ČR k 12.3. 2021, 5:30 h</a:t>
                      </a: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72822"/>
                  </a:ext>
                </a:extLst>
              </a:tr>
              <a:tr h="191193"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079564"/>
                  </a:ext>
                </a:extLst>
              </a:tr>
              <a:tr h="22808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Akutní lůžka (ARO + JIP + počet plicních ventilátorů)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42608"/>
                  </a:ext>
                </a:extLst>
              </a:tr>
              <a:tr h="456169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Celková kapacita lůžek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Volná lůžka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 Covid+ z volných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Plicních ventilátorů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Reprofilizovaná kap. plán.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Rep. kap. skutečná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291706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Hl. m. Praha 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1 163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780434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386884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46332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67243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559177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913745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687068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582221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150200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73830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644811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1286"/>
                  </a:ext>
                </a:extLst>
              </a:tr>
              <a:tr h="20364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176068"/>
                  </a:ext>
                </a:extLst>
              </a:tr>
              <a:tr h="211793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6782" marR="6782" marT="678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927810"/>
                  </a:ext>
                </a:extLst>
              </a:tr>
              <a:tr h="23623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Celkové kapacity ČR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5 012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589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1 627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</a:t>
                      </a:r>
                    </a:p>
                  </a:txBody>
                  <a:tcPr marL="6782" marR="6782" marT="678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19421"/>
                  </a:ext>
                </a:extLst>
              </a:tr>
              <a:tr h="195501">
                <a:tc>
                  <a:txBody>
                    <a:bodyPr/>
                    <a:lstStyle/>
                    <a:p>
                      <a:pPr algn="ctr" fontAlgn="ctr"/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Zdroj: Online databáze NDLP UZIS</a:t>
                      </a: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607731"/>
                  </a:ext>
                </a:extLst>
              </a:tr>
              <a:tr h="191193"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67032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Legenda:  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100 - 50,1 %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50 - 30,1 %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30 - 20,1 %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20 - 10,1 %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10 - 0 %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volných kapacit</a:t>
                      </a:r>
                    </a:p>
                  </a:txBody>
                  <a:tcPr marL="6782" marR="6782" marT="67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284017"/>
                  </a:ext>
                </a:extLst>
              </a:tr>
              <a:tr h="268814">
                <a:tc gridSpan="3">
                  <a:txBody>
                    <a:bodyPr/>
                    <a:lstStyle/>
                    <a:p>
                      <a:pPr algn="r" fontAlgn="b"/>
                      <a:r>
                        <a:rPr lang="pl-PL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s aktualizací starší 48 hod.: </a:t>
                      </a: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5x</a:t>
                      </a: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cs-CZ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82" marR="6782" marT="67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39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27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5D803DA5-5D9C-447A-8357-F6117CCC9C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91" y="4249022"/>
            <a:ext cx="4318807" cy="2520000"/>
          </a:xfrm>
          <a:prstGeom prst="rect">
            <a:avLst/>
          </a:prstGeom>
        </p:spPr>
      </p:pic>
      <p:sp>
        <p:nvSpPr>
          <p:cNvPr id="6" name="Zaoblený obdélník 5"/>
          <p:cNvSpPr/>
          <p:nvPr/>
        </p:nvSpPr>
        <p:spPr>
          <a:xfrm>
            <a:off x="242284" y="133245"/>
            <a:ext cx="11720734" cy="47615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lůžek v % pro virtuální RIZIKOVÝ predikční model s R = 1.20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13B3F-3821-4DD9-8C67-E6AFF2A9839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2284" y="880132"/>
            <a:ext cx="388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v % k 14.2.2021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álný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stav k danému datu)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F6E00-F3B7-4825-AED5-12ECBC70662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158439" y="880132"/>
            <a:ext cx="343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v % 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.2.2021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álný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stav k danému datu)</a:t>
            </a:r>
          </a:p>
        </p:txBody>
      </p:sp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59A3AA55-1BCB-4C67-9FCD-3BAC4645D22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" r="11634"/>
          <a:stretch/>
        </p:blipFill>
        <p:spPr>
          <a:xfrm>
            <a:off x="12593" y="1474238"/>
            <a:ext cx="3533058" cy="2520000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D0A41E8A-BBBF-43F6-ADEB-65A751EEA8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" r="10053"/>
          <a:stretch/>
        </p:blipFill>
        <p:spPr>
          <a:xfrm>
            <a:off x="3994506" y="1474238"/>
            <a:ext cx="3601385" cy="25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972B87-A46D-43B7-A956-9DE448F30EF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188597" y="880132"/>
            <a:ext cx="343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JIP v % k 5.3.2021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álný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stav k danému datu)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9E002-0D9F-4A10-9EDA-66DF616DEFA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594893" y="4044065"/>
            <a:ext cx="428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volné kapacity JIP v % k 15.3.2021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8F7B601-A9DD-4686-BAE0-0EF32C2C919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" r="10014"/>
          <a:stretch/>
        </p:blipFill>
        <p:spPr>
          <a:xfrm>
            <a:off x="7908885" y="1421587"/>
            <a:ext cx="3657417" cy="2520000"/>
          </a:xfrm>
          <a:prstGeom prst="rect">
            <a:avLst/>
          </a:prstGeom>
        </p:spPr>
      </p:pic>
      <p:sp>
        <p:nvSpPr>
          <p:cNvPr id="19" name="Rectangle 9">
            <a:extLst>
              <a:ext uri="{FF2B5EF4-FFF2-40B4-BE49-F238E27FC236}">
                <a16:creationId xmlns:a16="http://schemas.microsoft.com/office/drawing/2014/main" id="{B61D1BFC-AC4C-4020-871E-A874D23799D2}"/>
              </a:ext>
            </a:extLst>
          </p:cNvPr>
          <p:cNvSpPr/>
          <p:nvPr/>
        </p:nvSpPr>
        <p:spPr>
          <a:xfrm>
            <a:off x="999962" y="4886000"/>
            <a:ext cx="216000" cy="216000"/>
          </a:xfrm>
          <a:prstGeom prst="rect">
            <a:avLst/>
          </a:prstGeom>
          <a:solidFill>
            <a:srgbClr val="F12E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44">
            <a:extLst>
              <a:ext uri="{FF2B5EF4-FFF2-40B4-BE49-F238E27FC236}">
                <a16:creationId xmlns:a16="http://schemas.microsoft.com/office/drawing/2014/main" id="{1121FC4E-443B-4EF1-9D06-F5B59E16132D}"/>
              </a:ext>
            </a:extLst>
          </p:cNvPr>
          <p:cNvSpPr/>
          <p:nvPr/>
        </p:nvSpPr>
        <p:spPr>
          <a:xfrm>
            <a:off x="999962" y="5199145"/>
            <a:ext cx="216000" cy="216000"/>
          </a:xfrm>
          <a:prstGeom prst="rect">
            <a:avLst/>
          </a:prstGeom>
          <a:solidFill>
            <a:srgbClr val="FF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45">
            <a:extLst>
              <a:ext uri="{FF2B5EF4-FFF2-40B4-BE49-F238E27FC236}">
                <a16:creationId xmlns:a16="http://schemas.microsoft.com/office/drawing/2014/main" id="{B83A8BBE-CC10-4AB7-94CE-1E134F24E295}"/>
              </a:ext>
            </a:extLst>
          </p:cNvPr>
          <p:cNvSpPr/>
          <p:nvPr/>
        </p:nvSpPr>
        <p:spPr>
          <a:xfrm>
            <a:off x="999962" y="5512290"/>
            <a:ext cx="216000" cy="216000"/>
          </a:xfrm>
          <a:prstGeom prst="rect">
            <a:avLst/>
          </a:prstGeom>
          <a:solidFill>
            <a:srgbClr val="FB9A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46">
            <a:extLst>
              <a:ext uri="{FF2B5EF4-FFF2-40B4-BE49-F238E27FC236}">
                <a16:creationId xmlns:a16="http://schemas.microsoft.com/office/drawing/2014/main" id="{E8931E4B-1B61-4447-BE29-01234161876D}"/>
              </a:ext>
            </a:extLst>
          </p:cNvPr>
          <p:cNvSpPr/>
          <p:nvPr/>
        </p:nvSpPr>
        <p:spPr>
          <a:xfrm>
            <a:off x="999962" y="5825435"/>
            <a:ext cx="216000" cy="216000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AE8CFCCF-2072-4F53-9779-AB66D31F9BF2}"/>
              </a:ext>
            </a:extLst>
          </p:cNvPr>
          <p:cNvSpPr txBox="1"/>
          <p:nvPr/>
        </p:nvSpPr>
        <p:spPr>
          <a:xfrm>
            <a:off x="1284048" y="480933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5%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B6D8743B-FCD1-4A85-822A-E0ECDDF5CC92}"/>
              </a:ext>
            </a:extLst>
          </p:cNvPr>
          <p:cNvSpPr txBox="1"/>
          <p:nvPr/>
        </p:nvSpPr>
        <p:spPr>
          <a:xfrm>
            <a:off x="1284048" y="512247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5% - 10%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F12DAE32-1EC1-4940-A668-03CCF6C3268C}"/>
              </a:ext>
            </a:extLst>
          </p:cNvPr>
          <p:cNvSpPr txBox="1"/>
          <p:nvPr/>
        </p:nvSpPr>
        <p:spPr>
          <a:xfrm>
            <a:off x="1284048" y="543240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10% - 20%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635A2C42-212C-4478-AF7B-6A75B9FE8632}"/>
              </a:ext>
            </a:extLst>
          </p:cNvPr>
          <p:cNvSpPr txBox="1"/>
          <p:nvPr/>
        </p:nvSpPr>
        <p:spPr>
          <a:xfrm>
            <a:off x="1284048" y="575098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20%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ovéPole 28"/>
          <p:cNvSpPr txBox="1"/>
          <p:nvPr/>
        </p:nvSpPr>
        <p:spPr>
          <a:xfrm>
            <a:off x="2731245" y="4614599"/>
            <a:ext cx="4503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Volné kapacity intenzivní nemocniční péče i přes robustnost vybavení českých nemocnic postupně klesají. Pokud by došlo k významné eskalaci šíření nákazy, dostala by se většina území ČR do situace kritického nedostatku volných kapacit intenzivní péče. </a:t>
            </a:r>
          </a:p>
        </p:txBody>
      </p:sp>
      <p:sp>
        <p:nvSpPr>
          <p:cNvPr id="30" name="Šipka doprava 29"/>
          <p:cNvSpPr/>
          <p:nvPr/>
        </p:nvSpPr>
        <p:spPr>
          <a:xfrm>
            <a:off x="7234523" y="4996220"/>
            <a:ext cx="405492" cy="9394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38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aoblený obdélník 15"/>
          <p:cNvSpPr/>
          <p:nvPr/>
        </p:nvSpPr>
        <p:spPr>
          <a:xfrm>
            <a:off x="556550" y="144314"/>
            <a:ext cx="11354939" cy="6951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Situace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celé populaci ČR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AAE0361F-E506-4977-82C5-F24A5FA62772}"/>
              </a:ext>
            </a:extLst>
          </p:cNvPr>
          <p:cNvSpPr txBox="1"/>
          <p:nvPr/>
        </p:nvSpPr>
        <p:spPr>
          <a:xfrm rot="16200000">
            <a:off x="-577054" y="4305215"/>
            <a:ext cx="194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osob s COVID-19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9973232A-9684-4FC9-AE77-1386A1121E76}"/>
              </a:ext>
            </a:extLst>
          </p:cNvPr>
          <p:cNvSpPr txBox="1"/>
          <p:nvPr/>
        </p:nvSpPr>
        <p:spPr>
          <a:xfrm>
            <a:off x="1189723" y="2910561"/>
            <a:ext cx="64931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počet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6B627DB5-E7BE-4826-83AC-838BCA5E7E3C}"/>
              </a:ext>
            </a:extLst>
          </p:cNvPr>
          <p:cNvSpPr txBox="1"/>
          <p:nvPr/>
        </p:nvSpPr>
        <p:spPr>
          <a:xfrm>
            <a:off x="154624" y="6405326"/>
            <a:ext cx="98235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Výpočet funkcí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estimate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 v software R (balíček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EpiEstim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7denní časové okno, předpoklad rozdělení sériového intervalu: průměr 4.8, SD 2.3 (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Nishiura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2020), odhad uveden jako medián a 2,5%–97,5% kvantily.</a:t>
            </a:r>
          </a:p>
        </p:txBody>
      </p:sp>
      <p:grpSp>
        <p:nvGrpSpPr>
          <p:cNvPr id="28" name="Skupina 27"/>
          <p:cNvGrpSpPr/>
          <p:nvPr/>
        </p:nvGrpSpPr>
        <p:grpSpPr>
          <a:xfrm>
            <a:off x="2060846" y="3317541"/>
            <a:ext cx="1591404" cy="307777"/>
            <a:chOff x="9718781" y="1744597"/>
            <a:chExt cx="1591404" cy="307779"/>
          </a:xfrm>
        </p:grpSpPr>
        <p:sp>
          <p:nvSpPr>
            <p:cNvPr id="29" name="TextovéPole 28"/>
            <p:cNvSpPr txBox="1"/>
            <p:nvPr/>
          </p:nvSpPr>
          <p:spPr>
            <a:xfrm>
              <a:off x="9718781" y="1837224"/>
              <a:ext cx="108000" cy="108001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ovéPole 29"/>
            <p:cNvSpPr txBox="1"/>
            <p:nvPr/>
          </p:nvSpPr>
          <p:spPr>
            <a:xfrm>
              <a:off x="9820823" y="1744597"/>
              <a:ext cx="1489362" cy="30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Incidence</a:t>
              </a:r>
            </a:p>
          </p:txBody>
        </p:sp>
      </p:grp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50799D38-217C-4919-BC0B-8935B9826571}"/>
              </a:ext>
            </a:extLst>
          </p:cNvPr>
          <p:cNvCxnSpPr>
            <a:cxnSpLocks/>
          </p:cNvCxnSpPr>
          <p:nvPr/>
        </p:nvCxnSpPr>
        <p:spPr>
          <a:xfrm flipH="1">
            <a:off x="1442911" y="1778193"/>
            <a:ext cx="2100389" cy="1189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8F229281-C9AA-48B9-A3C0-B2FD523C78CB}"/>
              </a:ext>
            </a:extLst>
          </p:cNvPr>
          <p:cNvCxnSpPr>
            <a:cxnSpLocks/>
          </p:cNvCxnSpPr>
          <p:nvPr/>
        </p:nvCxnSpPr>
        <p:spPr>
          <a:xfrm>
            <a:off x="8750340" y="1720861"/>
            <a:ext cx="2317351" cy="1246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délník 12">
            <a:extLst>
              <a:ext uri="{FF2B5EF4-FFF2-40B4-BE49-F238E27FC236}">
                <a16:creationId xmlns:a16="http://schemas.microsoft.com/office/drawing/2014/main" id="{00A3F12B-FECE-4814-AB92-A8A1333F907B}"/>
              </a:ext>
            </a:extLst>
          </p:cNvPr>
          <p:cNvSpPr/>
          <p:nvPr/>
        </p:nvSpPr>
        <p:spPr>
          <a:xfrm>
            <a:off x="2060846" y="1101950"/>
            <a:ext cx="834634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odhad R pro ČR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0,91 *</a:t>
            </a:r>
            <a:endParaRPr kumimoji="0" lang="cs-CZ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Chart 4">
            <a:extLst>
              <a:ext uri="{FF2B5EF4-FFF2-40B4-BE49-F238E27FC236}">
                <a16:creationId xmlns:a16="http://schemas.microsoft.com/office/drawing/2014/main" id="{5669529C-2BEF-4D3F-B465-B1D1833F5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488803"/>
              </p:ext>
            </p:extLst>
          </p:nvPr>
        </p:nvGraphicFramePr>
        <p:xfrm>
          <a:off x="418529" y="2591454"/>
          <a:ext cx="11354940" cy="3796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88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13D0CC33-BD64-4985-9EE0-07593F39629B}"/>
              </a:ext>
            </a:extLst>
          </p:cNvPr>
          <p:cNvGraphicFramePr/>
          <p:nvPr>
            <p:extLst/>
          </p:nvPr>
        </p:nvGraphicFramePr>
        <p:xfrm>
          <a:off x="5155863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Přímá spojnice 3">
            <a:extLst>
              <a:ext uri="{FF2B5EF4-FFF2-40B4-BE49-F238E27FC236}">
                <a16:creationId xmlns:a16="http://schemas.microsoft.com/office/drawing/2014/main" id="{8B896B25-8706-47A6-8E65-88AF593ED3D9}"/>
              </a:ext>
            </a:extLst>
          </p:cNvPr>
          <p:cNvCxnSpPr/>
          <p:nvPr/>
        </p:nvCxnSpPr>
        <p:spPr>
          <a:xfrm>
            <a:off x="6723453" y="2224001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ovéPole 5">
            <a:extLst>
              <a:ext uri="{FF2B5EF4-FFF2-40B4-BE49-F238E27FC236}">
                <a16:creationId xmlns:a16="http://schemas.microsoft.com/office/drawing/2014/main" id="{608BDF21-CE7C-45CF-8A6D-13F3C0394004}"/>
              </a:ext>
            </a:extLst>
          </p:cNvPr>
          <p:cNvSpPr txBox="1"/>
          <p:nvPr/>
        </p:nvSpPr>
        <p:spPr>
          <a:xfrm>
            <a:off x="4563619" y="155043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14 dní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90E0159-6700-4C79-9E79-4238DAF7F348}"/>
              </a:ext>
            </a:extLst>
          </p:cNvPr>
          <p:cNvSpPr txBox="1"/>
          <p:nvPr/>
        </p:nvSpPr>
        <p:spPr>
          <a:xfrm>
            <a:off x="8713005" y="155043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59C1A6CA-1D15-4225-8203-51BFA04C92D3}"/>
              </a:ext>
            </a:extLst>
          </p:cNvPr>
          <p:cNvSpPr txBox="1"/>
          <p:nvPr/>
        </p:nvSpPr>
        <p:spPr>
          <a:xfrm>
            <a:off x="345066" y="967666"/>
            <a:ext cx="5036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30598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Zjednodušené reprodukční číslo*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FF90280-79C9-470F-BF72-3282C9773011}"/>
              </a:ext>
            </a:extLst>
          </p:cNvPr>
          <p:cNvSpPr/>
          <p:nvPr/>
        </p:nvSpPr>
        <p:spPr>
          <a:xfrm>
            <a:off x="-39402" y="6255603"/>
            <a:ext cx="12240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časových oken, vzájemně posunutých o užívanou průměrnou délku sériového intervalu (5 dní). 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13" name="Graf 12">
            <a:extLst>
              <a:ext uri="{FF2B5EF4-FFF2-40B4-BE49-F238E27FC236}">
                <a16:creationId xmlns:a16="http://schemas.microsoft.com/office/drawing/2014/main" id="{D7A3B84F-6639-4915-AC44-63B8C670155A}"/>
              </a:ext>
            </a:extLst>
          </p:cNvPr>
          <p:cNvGraphicFramePr/>
          <p:nvPr>
            <p:extLst/>
          </p:nvPr>
        </p:nvGraphicFramePr>
        <p:xfrm>
          <a:off x="8837393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Tabulka 11">
            <a:extLst>
              <a:ext uri="{FF2B5EF4-FFF2-40B4-BE49-F238E27FC236}">
                <a16:creationId xmlns:a16="http://schemas.microsoft.com/office/drawing/2014/main" id="{95FAB388-2E77-463A-A884-393092466C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32891" y="2224001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sp>
        <p:nvSpPr>
          <p:cNvPr id="17" name="TextovéPole 16">
            <a:extLst>
              <a:ext uri="{FF2B5EF4-FFF2-40B4-BE49-F238E27FC236}">
                <a16:creationId xmlns:a16="http://schemas.microsoft.com/office/drawing/2014/main" id="{2FFFCA2B-FFDE-427C-8A58-BA118823CA59}"/>
              </a:ext>
            </a:extLst>
          </p:cNvPr>
          <p:cNvSpPr txBox="1"/>
          <p:nvPr/>
        </p:nvSpPr>
        <p:spPr>
          <a:xfrm>
            <a:off x="1302690" y="155043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Aktuální hodnoty</a:t>
            </a:r>
          </a:p>
        </p:txBody>
      </p:sp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97DF336-95B2-40A5-B608-A8444018AD16}"/>
              </a:ext>
            </a:extLst>
          </p:cNvPr>
          <p:cNvGraphicFramePr/>
          <p:nvPr>
            <p:extLst/>
          </p:nvPr>
        </p:nvGraphicFramePr>
        <p:xfrm>
          <a:off x="1222556" y="1919763"/>
          <a:ext cx="3115809" cy="428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Tabulka 11">
            <a:extLst>
              <a:ext uri="{FF2B5EF4-FFF2-40B4-BE49-F238E27FC236}">
                <a16:creationId xmlns:a16="http://schemas.microsoft.com/office/drawing/2014/main" id="{AEC007C7-4304-4C55-AE44-15AD7BCBC3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156" y="2226713"/>
          <a:ext cx="1337301" cy="3832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301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76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7F82D44D-4D15-4A3E-9F30-7DCB869E7E22}"/>
              </a:ext>
            </a:extLst>
          </p:cNvPr>
          <p:cNvCxnSpPr/>
          <p:nvPr/>
        </p:nvCxnSpPr>
        <p:spPr>
          <a:xfrm>
            <a:off x="10396893" y="2168669"/>
            <a:ext cx="0" cy="38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Nadpis 5">
            <a:extLst>
              <a:ext uri="{FF2B5EF4-FFF2-40B4-BE49-F238E27FC236}">
                <a16:creationId xmlns:a16="http://schemas.microsoft.com/office/drawing/2014/main" id="{E3A3482D-5B99-4825-A6F5-9A215370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</p:spPr>
        <p:txBody>
          <a:bodyPr>
            <a:noAutofit/>
          </a:bodyPr>
          <a:lstStyle/>
          <a:p>
            <a:r>
              <a:rPr lang="cs-CZ" sz="2000" dirty="0">
                <a:latin typeface="+mn-lt"/>
              </a:rPr>
              <a:t>Vývoj reprodukčního čísla</a:t>
            </a:r>
            <a:r>
              <a:rPr lang="cs-CZ" sz="2000" baseline="30000" dirty="0">
                <a:latin typeface="+mn-lt"/>
              </a:rPr>
              <a:t>* </a:t>
            </a:r>
            <a:r>
              <a:rPr lang="cs-CZ" sz="2000" dirty="0">
                <a:latin typeface="+mn-lt"/>
              </a:rPr>
              <a:t>– srovnání krajů</a:t>
            </a:r>
            <a:r>
              <a:rPr lang="en-US" sz="2000" dirty="0">
                <a:latin typeface="+mn-lt"/>
              </a:rPr>
              <a:t> </a:t>
            </a:r>
            <a:r>
              <a:rPr lang="cs-CZ" sz="2000" dirty="0">
                <a:latin typeface="+mn-lt"/>
              </a:rPr>
              <a:t> </a:t>
            </a:r>
          </a:p>
        </p:txBody>
      </p:sp>
      <p:graphicFrame>
        <p:nvGraphicFramePr>
          <p:cNvPr id="11" name="Tabulka 11">
            <a:extLst>
              <a:ext uri="{FF2B5EF4-FFF2-40B4-BE49-F238E27FC236}">
                <a16:creationId xmlns:a16="http://schemas.microsoft.com/office/drawing/2014/main" id="{5EE7D93E-DD4F-499C-906A-17626AAA34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91963" y="2231923"/>
          <a:ext cx="1464637" cy="3824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637">
                  <a:extLst>
                    <a:ext uri="{9D8B030D-6E8A-4147-A177-3AD203B41FA5}">
                      <a16:colId xmlns:a16="http://schemas.microsoft.com/office/drawing/2014/main" val="3064028884"/>
                    </a:ext>
                  </a:extLst>
                </a:gridCol>
              </a:tblGrid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9630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96800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5718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72187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34753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09075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645540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9804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09498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122295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6676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126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30883"/>
                  </a:ext>
                </a:extLst>
              </a:tr>
              <a:tr h="273196">
                <a:tc>
                  <a:txBody>
                    <a:bodyPr/>
                    <a:lstStyle/>
                    <a:p>
                      <a:pPr algn="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58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89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/>
          <p:cNvSpPr txBox="1"/>
          <p:nvPr/>
        </p:nvSpPr>
        <p:spPr>
          <a:xfrm>
            <a:off x="152440" y="184231"/>
            <a:ext cx="11800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Hlavní rizika současného</a:t>
            </a:r>
            <a:r>
              <a:rPr kumimoji="0" lang="cs-CZ" sz="4400" b="1" i="0" u="sng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4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stavu trvají</a:t>
            </a:r>
            <a:endParaRPr kumimoji="0" lang="cs-CZ" sz="4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Šipka dolů 1"/>
          <p:cNvSpPr/>
          <p:nvPr/>
        </p:nvSpPr>
        <p:spPr>
          <a:xfrm rot="2872147">
            <a:off x="3496849" y="996590"/>
            <a:ext cx="432357" cy="835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 rot="19062922">
            <a:off x="7978927" y="1008535"/>
            <a:ext cx="432357" cy="835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334180" y="1979540"/>
            <a:ext cx="41201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Stále </a:t>
            </a:r>
            <a:r>
              <a:rPr kumimoji="0" lang="cs-CZ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silné komunitní</a:t>
            </a:r>
            <a:r>
              <a:rPr kumimoji="0" lang="cs-CZ" sz="2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 šíření </a:t>
            </a:r>
            <a:r>
              <a:rPr kumimoji="0" lang="cs-CZ" sz="2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nákazy, postupující šíření </a:t>
            </a:r>
            <a:r>
              <a:rPr kumimoji="0" lang="cs-CZ" sz="2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britské mutace viru </a:t>
            </a:r>
            <a:endParaRPr kumimoji="0" lang="cs-CZ" sz="2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7083910" y="1938291"/>
            <a:ext cx="48694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Vysoká obsazenost nemocnic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</a:rPr>
              <a:t>–</a:t>
            </a:r>
            <a:r>
              <a:rPr kumimoji="0" lang="cs-CZ" sz="2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</a:rPr>
              <a:t> v některých regionech vysoce rizikový stav</a:t>
            </a:r>
            <a:endParaRPr kumimoji="0" lang="cs-CZ" sz="2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459168" y="1812527"/>
            <a:ext cx="768229" cy="20435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ovéPole 10"/>
          <p:cNvSpPr txBox="1"/>
          <p:nvPr/>
        </p:nvSpPr>
        <p:spPr>
          <a:xfrm>
            <a:off x="1133220" y="3991823"/>
            <a:ext cx="9509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Nákaza velkého množství zranitelných pacientů (v pracovních dnech průměrně &gt; </a:t>
            </a: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</a:t>
            </a:r>
            <a:r>
              <a:rPr lang="cs-CZ" sz="3600" b="1" dirty="0">
                <a:solidFill>
                  <a:srgbClr val="C00000"/>
                </a:solidFill>
                <a:latin typeface="Calibri" panose="020F0502020204030204"/>
              </a:rPr>
              <a:t>7</a:t>
            </a: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</a:t>
            </a: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522547" y="5244323"/>
            <a:ext cx="768229" cy="51454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372972" y="5913673"/>
            <a:ext cx="1106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 vyčerpání všech volných </a:t>
            </a:r>
            <a:r>
              <a:rPr lang="cs-CZ" sz="3600" b="1" dirty="0">
                <a:solidFill>
                  <a:srgbClr val="C00000"/>
                </a:solidFill>
                <a:latin typeface="Calibri" panose="020F0502020204030204"/>
              </a:rPr>
              <a:t>kapacit </a:t>
            </a:r>
            <a:r>
              <a:rPr lang="cs-CZ" sz="3600" b="1" dirty="0">
                <a:solidFill>
                  <a:srgbClr val="C00000"/>
                </a:solidFill>
              </a:rPr>
              <a:t>nemocniční péče </a:t>
            </a:r>
            <a:endParaRPr kumimoji="0" lang="cs-CZ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372972" y="4176489"/>
            <a:ext cx="76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000" dirty="0">
                <a:solidFill>
                  <a:srgbClr val="C00000"/>
                </a:solidFill>
                <a:latin typeface="Arial Black" panose="020B0A04020102020204" pitchFamily="34" charset="0"/>
              </a:rPr>
              <a:t>!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10642393" y="4155476"/>
            <a:ext cx="760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000" dirty="0">
                <a:solidFill>
                  <a:srgbClr val="C00000"/>
                </a:solidFill>
                <a:latin typeface="Arial Black" panose="020B0A040201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404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1026795" y="3466475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/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89035A64-0D86-4F2C-896C-E1196488E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573938"/>
              </p:ext>
            </p:extLst>
          </p:nvPr>
        </p:nvGraphicFramePr>
        <p:xfrm>
          <a:off x="1487027" y="565666"/>
          <a:ext cx="3153360" cy="2126821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 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04.03.2021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05.03.2021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06.03.2021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07.03.2021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08.03.2021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09.03.2021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10.03.2021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posledních 7 dní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15" name="TextovéPole 14"/>
          <p:cNvSpPr txBox="1"/>
          <p:nvPr/>
        </p:nvSpPr>
        <p:spPr>
          <a:xfrm>
            <a:off x="6081829" y="936131"/>
            <a:ext cx="5508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prstClr val="black"/>
                </a:solidFill>
                <a:latin typeface="Calibri" panose="020F0502020204030204"/>
              </a:rPr>
              <a:t>Relativní pozitivita těchto testů nyní v mírně rostoucím trendu osciluje kolem hodnoty 40%. Nicméně neeskaluje k stále vyšším hodnotám. Nastupující stagnace vývoje patrná v posledních dnech je prvním signálem zpomalení rychlosti šíření nákazy v populaci. </a:t>
            </a:r>
          </a:p>
        </p:txBody>
      </p:sp>
      <p:sp>
        <p:nvSpPr>
          <p:cNvPr id="16" name="Šipka doprava 15"/>
          <p:cNvSpPr/>
          <p:nvPr/>
        </p:nvSpPr>
        <p:spPr>
          <a:xfrm rot="10800000">
            <a:off x="5318960" y="1282453"/>
            <a:ext cx="597633" cy="78468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Šipka doprava 16"/>
          <p:cNvSpPr/>
          <p:nvPr/>
        </p:nvSpPr>
        <p:spPr>
          <a:xfrm rot="5400000">
            <a:off x="10822484" y="2224951"/>
            <a:ext cx="597633" cy="78468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78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111E8D-1AA1-499E-9A1D-8C3F4659BE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9486" y="1581994"/>
          <a:ext cx="5500086" cy="4351344"/>
        </p:xfrm>
        <a:graphic>
          <a:graphicData uri="http://schemas.openxmlformats.org/drawingml/2006/table">
            <a:tbl>
              <a:tblPr/>
              <a:tblGrid>
                <a:gridCol w="5500086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</a:tblGrid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11 083 nově pozitivních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9 643 (87,0%)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symptomatičtí N = 6 007 (54,2%)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3 636 (32,8%)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1 440 (13,0%)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AG - symptomatičtí N = 617 (5,6%)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AG - asymptomatičtí konfirmovaní PCR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N = 823 (7,4%)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64" y="10289"/>
            <a:ext cx="7020249" cy="576000"/>
          </a:xfrm>
        </p:spPr>
        <p:txBody>
          <a:bodyPr/>
          <a:lstStyle/>
          <a:p>
            <a:r>
              <a:rPr lang="cs-CZ" dirty="0"/>
              <a:t>Typologie pozitivních </a:t>
            </a:r>
            <a:r>
              <a:rPr lang="cs-CZ" dirty="0" smtClean="0"/>
              <a:t>případů dle diagnostického testu</a:t>
            </a:r>
            <a:endParaRPr lang="cs-CZ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65D85B-1235-470B-97CB-79FE65D6B769}"/>
              </a:ext>
            </a:extLst>
          </p:cNvPr>
          <p:cNvCxnSpPr/>
          <p:nvPr/>
        </p:nvCxnSpPr>
        <p:spPr>
          <a:xfrm>
            <a:off x="6053207" y="809564"/>
            <a:ext cx="11502" cy="4708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87802C8-B4F5-40B3-877D-F3173E5C55DF}"/>
              </a:ext>
            </a:extLst>
          </p:cNvPr>
          <p:cNvSpPr txBox="1"/>
          <p:nvPr/>
        </p:nvSpPr>
        <p:spPr>
          <a:xfrm>
            <a:off x="98154" y="822193"/>
            <a:ext cx="1451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Období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11. 3. 2021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15461F0-DBCA-44B3-AFC4-5694F927470E}"/>
              </a:ext>
            </a:extLst>
          </p:cNvPr>
          <p:cNvCxnSpPr>
            <a:cxnSpLocks/>
            <a:stCxn id="8" idx="2"/>
            <a:endCxn id="52" idx="2"/>
          </p:cNvCxnSpPr>
          <p:nvPr/>
        </p:nvCxnSpPr>
        <p:spPr>
          <a:xfrm rot="10800000" flipH="1" flipV="1">
            <a:off x="554989" y="1883129"/>
            <a:ext cx="332076" cy="2154059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271E85C-78F8-4C16-95BE-7AA494C7B8F4}"/>
              </a:ext>
            </a:extLst>
          </p:cNvPr>
          <p:cNvCxnSpPr>
            <a:cxnSpLocks/>
            <a:stCxn id="55" idx="2"/>
            <a:endCxn id="37" idx="2"/>
          </p:cNvCxnSpPr>
          <p:nvPr/>
        </p:nvCxnSpPr>
        <p:spPr>
          <a:xfrm rot="10800000" flipH="1" flipV="1">
            <a:off x="887065" y="2395523"/>
            <a:ext cx="480902" cy="553998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74FEBAB-195E-4F06-9191-A0CC61BE84DF}"/>
              </a:ext>
            </a:extLst>
          </p:cNvPr>
          <p:cNvCxnSpPr>
            <a:cxnSpLocks/>
            <a:stCxn id="55" idx="2"/>
            <a:endCxn id="38" idx="2"/>
          </p:cNvCxnSpPr>
          <p:nvPr/>
        </p:nvCxnSpPr>
        <p:spPr>
          <a:xfrm rot="10800000" flipH="1" flipV="1">
            <a:off x="887065" y="2395523"/>
            <a:ext cx="480902" cy="1097114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BADC4EC-AE28-436C-8F06-086171D52513}"/>
              </a:ext>
            </a:extLst>
          </p:cNvPr>
          <p:cNvCxnSpPr>
            <a:cxnSpLocks/>
            <a:stCxn id="52" idx="2"/>
            <a:endCxn id="53" idx="2"/>
          </p:cNvCxnSpPr>
          <p:nvPr/>
        </p:nvCxnSpPr>
        <p:spPr>
          <a:xfrm rot="10800000" flipH="1" flipV="1">
            <a:off x="887065" y="4037188"/>
            <a:ext cx="480902" cy="559153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7BD6D97-4B7C-4511-B572-1A288E246C80}"/>
              </a:ext>
            </a:extLst>
          </p:cNvPr>
          <p:cNvCxnSpPr>
            <a:cxnSpLocks/>
            <a:stCxn id="52" idx="2"/>
            <a:endCxn id="54" idx="2"/>
          </p:cNvCxnSpPr>
          <p:nvPr/>
        </p:nvCxnSpPr>
        <p:spPr>
          <a:xfrm rot="10800000" flipH="1" flipV="1">
            <a:off x="887065" y="4037189"/>
            <a:ext cx="480902" cy="1089306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AE8D145-8FEC-4B22-9DDC-0C5CCB6DFBE0}"/>
              </a:ext>
            </a:extLst>
          </p:cNvPr>
          <p:cNvSpPr/>
          <p:nvPr/>
        </p:nvSpPr>
        <p:spPr>
          <a:xfrm>
            <a:off x="554989" y="1829130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F6BD1E-922A-4BC0-B4A6-4ACA15309ABA}"/>
              </a:ext>
            </a:extLst>
          </p:cNvPr>
          <p:cNvSpPr/>
          <p:nvPr/>
        </p:nvSpPr>
        <p:spPr>
          <a:xfrm>
            <a:off x="1367967" y="2895521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8A58F7-A37E-4A46-B91F-E1531FA7DBCF}"/>
              </a:ext>
            </a:extLst>
          </p:cNvPr>
          <p:cNvSpPr/>
          <p:nvPr/>
        </p:nvSpPr>
        <p:spPr>
          <a:xfrm>
            <a:off x="1367967" y="3438637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122BBD1-B781-45E1-93C9-27579E97D080}"/>
              </a:ext>
            </a:extLst>
          </p:cNvPr>
          <p:cNvSpPr/>
          <p:nvPr/>
        </p:nvSpPr>
        <p:spPr>
          <a:xfrm>
            <a:off x="887065" y="3983189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467B314-222D-4391-9E19-F81044FDCE57}"/>
              </a:ext>
            </a:extLst>
          </p:cNvPr>
          <p:cNvSpPr/>
          <p:nvPr/>
        </p:nvSpPr>
        <p:spPr>
          <a:xfrm>
            <a:off x="1367967" y="4542342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FAD26FE-83EB-4869-AEC9-A07D1787F937}"/>
              </a:ext>
            </a:extLst>
          </p:cNvPr>
          <p:cNvSpPr/>
          <p:nvPr/>
        </p:nvSpPr>
        <p:spPr>
          <a:xfrm>
            <a:off x="1367967" y="5072495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6884E67-B8DF-4A7E-9B5A-352970057F35}"/>
              </a:ext>
            </a:extLst>
          </p:cNvPr>
          <p:cNvSpPr/>
          <p:nvPr/>
        </p:nvSpPr>
        <p:spPr>
          <a:xfrm>
            <a:off x="887065" y="2341523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78F98DE0-687E-41A7-A543-4683BA96AB1A}"/>
              </a:ext>
            </a:extLst>
          </p:cNvPr>
          <p:cNvCxnSpPr>
            <a:cxnSpLocks/>
            <a:stCxn id="8" idx="2"/>
            <a:endCxn id="55" idx="2"/>
          </p:cNvCxnSpPr>
          <p:nvPr/>
        </p:nvCxnSpPr>
        <p:spPr>
          <a:xfrm rot="10800000" flipH="1" flipV="1">
            <a:off x="554989" y="1883129"/>
            <a:ext cx="332076" cy="512393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80995D50-4776-4506-93F8-6BD71CF7ED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53508" y="1581994"/>
          <a:ext cx="5500086" cy="4351344"/>
        </p:xfrm>
        <a:graphic>
          <a:graphicData uri="http://schemas.openxmlformats.org/drawingml/2006/table">
            <a:tbl>
              <a:tblPr/>
              <a:tblGrid>
                <a:gridCol w="5500086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</a:tblGrid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85 233 nově pozitivních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68 832 (80,8%)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641322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symptomatičtí N = 41 705 (48,9%)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734207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27 127 (31,8%)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72679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16 401 (19,2%)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370284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AG - symptomatičtí N = 10 647 (12,5%)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612729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AG - asymptomatičtí konfirmovaní PCR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814766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N = 5 754 (6,8%)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248792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02BDD7-27C5-406C-B27E-8A4113784C2E}"/>
              </a:ext>
            </a:extLst>
          </p:cNvPr>
          <p:cNvSpPr txBox="1"/>
          <p:nvPr/>
        </p:nvSpPr>
        <p:spPr>
          <a:xfrm>
            <a:off x="6132176" y="822193"/>
            <a:ext cx="260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Období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3. 2021–7. 3. 2021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1273C70C-BF3A-479C-B97D-041BD72A5FE6}"/>
              </a:ext>
            </a:extLst>
          </p:cNvPr>
          <p:cNvCxnSpPr>
            <a:cxnSpLocks/>
            <a:stCxn id="66" idx="2"/>
            <a:endCxn id="69" idx="2"/>
          </p:cNvCxnSpPr>
          <p:nvPr/>
        </p:nvCxnSpPr>
        <p:spPr>
          <a:xfrm rot="10800000" flipH="1" flipV="1">
            <a:off x="6589011" y="1883129"/>
            <a:ext cx="332076" cy="2154059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619065E-C70A-4F46-9B4D-FF45C6BF4C7C}"/>
              </a:ext>
            </a:extLst>
          </p:cNvPr>
          <p:cNvCxnSpPr>
            <a:cxnSpLocks/>
            <a:stCxn id="72" idx="2"/>
            <a:endCxn id="67" idx="2"/>
          </p:cNvCxnSpPr>
          <p:nvPr/>
        </p:nvCxnSpPr>
        <p:spPr>
          <a:xfrm rot="10800000" flipH="1" flipV="1">
            <a:off x="6921087" y="2395523"/>
            <a:ext cx="480902" cy="553998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C802AFD-2BC8-4452-896A-26E5308DB656}"/>
              </a:ext>
            </a:extLst>
          </p:cNvPr>
          <p:cNvCxnSpPr>
            <a:cxnSpLocks/>
            <a:stCxn id="72" idx="2"/>
            <a:endCxn id="68" idx="2"/>
          </p:cNvCxnSpPr>
          <p:nvPr/>
        </p:nvCxnSpPr>
        <p:spPr>
          <a:xfrm rot="10800000" flipH="1" flipV="1">
            <a:off x="6921087" y="2395523"/>
            <a:ext cx="480902" cy="1097114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AC63DBA-271D-4D3D-A682-96B3613D4C60}"/>
              </a:ext>
            </a:extLst>
          </p:cNvPr>
          <p:cNvCxnSpPr>
            <a:cxnSpLocks/>
            <a:stCxn id="69" idx="2"/>
            <a:endCxn id="70" idx="2"/>
          </p:cNvCxnSpPr>
          <p:nvPr/>
        </p:nvCxnSpPr>
        <p:spPr>
          <a:xfrm rot="10800000" flipH="1" flipV="1">
            <a:off x="6921087" y="4037188"/>
            <a:ext cx="480902" cy="559153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41A4609A-2730-4987-B1C5-A649D3E346BF}"/>
              </a:ext>
            </a:extLst>
          </p:cNvPr>
          <p:cNvCxnSpPr>
            <a:cxnSpLocks/>
            <a:stCxn id="69" idx="2"/>
            <a:endCxn id="71" idx="2"/>
          </p:cNvCxnSpPr>
          <p:nvPr/>
        </p:nvCxnSpPr>
        <p:spPr>
          <a:xfrm rot="10800000" flipH="1" flipV="1">
            <a:off x="6921087" y="4037189"/>
            <a:ext cx="480902" cy="1089306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67AAD94C-4532-4F9B-A342-53990B7830C9}"/>
              </a:ext>
            </a:extLst>
          </p:cNvPr>
          <p:cNvSpPr/>
          <p:nvPr/>
        </p:nvSpPr>
        <p:spPr>
          <a:xfrm>
            <a:off x="6589011" y="1829130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B25FD8-2C0B-4F9A-AA9B-E58400588461}"/>
              </a:ext>
            </a:extLst>
          </p:cNvPr>
          <p:cNvSpPr/>
          <p:nvPr/>
        </p:nvSpPr>
        <p:spPr>
          <a:xfrm>
            <a:off x="7401989" y="2895521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0163B7B-CA20-43C9-BDB5-5CDF0F87660A}"/>
              </a:ext>
            </a:extLst>
          </p:cNvPr>
          <p:cNvSpPr/>
          <p:nvPr/>
        </p:nvSpPr>
        <p:spPr>
          <a:xfrm>
            <a:off x="7401989" y="3438637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A694CB3-CDE4-4FC6-A949-BEEC193745E8}"/>
              </a:ext>
            </a:extLst>
          </p:cNvPr>
          <p:cNvSpPr/>
          <p:nvPr/>
        </p:nvSpPr>
        <p:spPr>
          <a:xfrm>
            <a:off x="6921087" y="3983189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842FE78-64A6-4062-88BB-53893E6FD897}"/>
              </a:ext>
            </a:extLst>
          </p:cNvPr>
          <p:cNvSpPr/>
          <p:nvPr/>
        </p:nvSpPr>
        <p:spPr>
          <a:xfrm>
            <a:off x="7401989" y="4542342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4472FCC-90E8-4D11-943B-F13221D595BE}"/>
              </a:ext>
            </a:extLst>
          </p:cNvPr>
          <p:cNvSpPr/>
          <p:nvPr/>
        </p:nvSpPr>
        <p:spPr>
          <a:xfrm>
            <a:off x="7401989" y="5072495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2C1D709-B145-4522-AC77-3F0FCDCEC69A}"/>
              </a:ext>
            </a:extLst>
          </p:cNvPr>
          <p:cNvSpPr/>
          <p:nvPr/>
        </p:nvSpPr>
        <p:spPr>
          <a:xfrm>
            <a:off x="6921087" y="2341523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9B6F843-DC6A-477D-BDF3-A6F54EA9C29B}"/>
              </a:ext>
            </a:extLst>
          </p:cNvPr>
          <p:cNvCxnSpPr>
            <a:cxnSpLocks/>
            <a:stCxn id="66" idx="2"/>
            <a:endCxn id="72" idx="2"/>
          </p:cNvCxnSpPr>
          <p:nvPr/>
        </p:nvCxnSpPr>
        <p:spPr>
          <a:xfrm rot="10800000" flipH="1" flipV="1">
            <a:off x="6589011" y="1883129"/>
            <a:ext cx="332076" cy="512393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695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reporting-20200715" id="{379A0E5D-63B7-482A-BD5E-A4CD691F8FBC}" vid="{74C76523-B6A0-4B86-942B-0A5EF321F495}"/>
    </a:ext>
  </a:extLst>
</a:theme>
</file>

<file path=ppt/theme/theme11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1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systému Office">
  <a:themeElements>
    <a:clrScheme name="Vlastní 2">
      <a:dk1>
        <a:srgbClr val="5F5F5F"/>
      </a:dk1>
      <a:lt1>
        <a:sysClr val="window" lastClr="FFFFFF"/>
      </a:lt1>
      <a:dk2>
        <a:srgbClr val="84848E"/>
      </a:dk2>
      <a:lt2>
        <a:srgbClr val="F2F2F2"/>
      </a:lt2>
      <a:accent1>
        <a:srgbClr val="E7B13D"/>
      </a:accent1>
      <a:accent2>
        <a:srgbClr val="3D67BC"/>
      </a:accent2>
      <a:accent3>
        <a:srgbClr val="274073"/>
      </a:accent3>
      <a:accent4>
        <a:srgbClr val="84848E"/>
      </a:accent4>
      <a:accent5>
        <a:srgbClr val="D8D8D8"/>
      </a:accent5>
      <a:accent6>
        <a:srgbClr val="DDDCE0"/>
      </a:accent6>
      <a:hlink>
        <a:srgbClr val="1919FF"/>
      </a:hlink>
      <a:folHlink>
        <a:srgbClr val="00005F"/>
      </a:folHlink>
    </a:clrScheme>
    <a:fontScheme name="Paliativní péč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Office Them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7.xml><?xml version="1.0" encoding="utf-8"?>
<a:theme xmlns:a="http://schemas.openxmlformats.org/drawingml/2006/main" name="3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9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15349</TotalTime>
  <Words>6592</Words>
  <Application>Microsoft Office PowerPoint</Application>
  <PresentationFormat>Širokoúhlá obrazovka</PresentationFormat>
  <Paragraphs>1218</Paragraphs>
  <Slides>47</Slides>
  <Notes>9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11</vt:i4>
      </vt:variant>
      <vt:variant>
        <vt:lpstr>Nadpisy snímků</vt:lpstr>
      </vt:variant>
      <vt:variant>
        <vt:i4>47</vt:i4>
      </vt:variant>
    </vt:vector>
  </HeadingPairs>
  <TitlesOfParts>
    <vt:vector size="65" baseType="lpstr">
      <vt:lpstr>Arial</vt:lpstr>
      <vt:lpstr>Arial (Základní text)</vt:lpstr>
      <vt:lpstr>Arial Black</vt:lpstr>
      <vt:lpstr>Calibri</vt:lpstr>
      <vt:lpstr>Calibri Light</vt:lpstr>
      <vt:lpstr>Segoe UI</vt:lpstr>
      <vt:lpstr>Wingdings</vt:lpstr>
      <vt:lpstr>Motiv Office</vt:lpstr>
      <vt:lpstr>1_Motiv systému Office</vt:lpstr>
      <vt:lpstr>2_Motiv Office</vt:lpstr>
      <vt:lpstr>6_Motiv Office</vt:lpstr>
      <vt:lpstr>Office Theme</vt:lpstr>
      <vt:lpstr>8_Motiv Office</vt:lpstr>
      <vt:lpstr>3_Motiv Office</vt:lpstr>
      <vt:lpstr>9_Motiv Office</vt:lpstr>
      <vt:lpstr>7_Motiv Office</vt:lpstr>
      <vt:lpstr>4_Motiv Office</vt:lpstr>
      <vt:lpstr>1_Motiv Office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Prezentace aplikace PowerPoint</vt:lpstr>
      <vt:lpstr>Vývoj reprodukčního čísla* – srovnání krajů  </vt:lpstr>
      <vt:lpstr>Prezentace aplikace PowerPoint</vt:lpstr>
      <vt:lpstr>Podíl pozitivních testů: diagnostické indikace </vt:lpstr>
      <vt:lpstr>Typologie pozitivních případů dle diagnostického testu</vt:lpstr>
      <vt:lpstr>Prezentace aplikace PowerPoint</vt:lpstr>
      <vt:lpstr>14 denní počet nových případů (na 100 000 obyv.) v ORP – časový vývoj</vt:lpstr>
      <vt:lpstr>14 denní počet nových případů (na 100 000 obyv.) v ORP</vt:lpstr>
      <vt:lpstr>14 denní počet nových případů (na 100 000 obyv.) v okresech</vt:lpstr>
      <vt:lpstr>14 denní počet nových případů (na 100 000 obyv.) v okresech</vt:lpstr>
      <vt:lpstr>Nejvíce zatížené okresy dle nových případů za 14 dní na 100 000 obyvatel</vt:lpstr>
      <vt:lpstr>Nejvíce zatížené okresy dle nových případů za 14 dní na 100 000 obyvatel</vt:lpstr>
      <vt:lpstr>14denní incidence na 100 tisíc obyvatel</vt:lpstr>
      <vt:lpstr>14denní incidence 65+ na 100 tisíc obyvatel 65+</vt:lpstr>
      <vt:lpstr>Datová a informační základna  pro management pandemie COVID-19</vt:lpstr>
      <vt:lpstr>Prezentace aplikace PowerPoint</vt:lpstr>
      <vt:lpstr> Aktuální počty hospitalizovaných pacientů jsou extrémní a zejména v segmentu vysoce intenzivní péče začínají v nejvíce zatížených regionech limitně vyčerpávat dostupné kapacity.  </vt:lpstr>
      <vt:lpstr>Prezentace aplikace PowerPoint</vt:lpstr>
      <vt:lpstr>Prezentace aplikace PowerPoint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Prezentace aplikace PowerPoint</vt:lpstr>
      <vt:lpstr>Prezentace aplikace PowerPoint</vt:lpstr>
      <vt:lpstr>Predikovaný počet aktuálně hospitalizovaných</vt:lpstr>
      <vt:lpstr>Predikovaný počet aktuálně hospitalizovaných na JIP</vt:lpstr>
      <vt:lpstr>Datová a informační základna  pro management pandemie COVID-19</vt:lpstr>
      <vt:lpstr>Prezentace aplikace PowerPoint</vt:lpstr>
      <vt:lpstr>Prezentace aplikace PowerPoint</vt:lpstr>
      <vt:lpstr>Predikovaný počet aktuálně hospitalizovaných</vt:lpstr>
      <vt:lpstr>Predikovaný počet aktuálně hospitalizovaných na JIP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Národní dispečink lůžkové péče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Martin Komenda</dc:creator>
  <cp:lastModifiedBy>Ladislav Dušek</cp:lastModifiedBy>
  <cp:revision>2551</cp:revision>
  <dcterms:created xsi:type="dcterms:W3CDTF">2020-03-16T10:06:11Z</dcterms:created>
  <dcterms:modified xsi:type="dcterms:W3CDTF">2021-03-13T06:55:48Z</dcterms:modified>
</cp:coreProperties>
</file>